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4.jpg" ContentType="image/pn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Lst>
  <p:notesMasterIdLst>
    <p:notesMasterId r:id="rId29"/>
  </p:notesMasterIdLst>
  <p:sldIdLst>
    <p:sldId id="256" r:id="rId2"/>
    <p:sldId id="300" r:id="rId3"/>
    <p:sldId id="285" r:id="rId4"/>
    <p:sldId id="299" r:id="rId5"/>
    <p:sldId id="292" r:id="rId6"/>
    <p:sldId id="257" r:id="rId7"/>
    <p:sldId id="261" r:id="rId8"/>
    <p:sldId id="260" r:id="rId9"/>
    <p:sldId id="296" r:id="rId10"/>
    <p:sldId id="262" r:id="rId11"/>
    <p:sldId id="267" r:id="rId12"/>
    <p:sldId id="301" r:id="rId13"/>
    <p:sldId id="266" r:id="rId14"/>
    <p:sldId id="295" r:id="rId15"/>
    <p:sldId id="313" r:id="rId16"/>
    <p:sldId id="302" r:id="rId17"/>
    <p:sldId id="305" r:id="rId18"/>
    <p:sldId id="307" r:id="rId19"/>
    <p:sldId id="309" r:id="rId20"/>
    <p:sldId id="306" r:id="rId21"/>
    <p:sldId id="303" r:id="rId22"/>
    <p:sldId id="308" r:id="rId23"/>
    <p:sldId id="310" r:id="rId24"/>
    <p:sldId id="304" r:id="rId25"/>
    <p:sldId id="312" r:id="rId26"/>
    <p:sldId id="314" r:id="rId27"/>
    <p:sldId id="315"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C25E-91F4-4267-B1D2-E61587CE5BB6}" v="13" dt="2020-11-06T04:27:23.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9" autoAdjust="0"/>
    <p:restoredTop sz="94646" autoAdjust="0"/>
  </p:normalViewPr>
  <p:slideViewPr>
    <p:cSldViewPr snapToGrid="0">
      <p:cViewPr varScale="1">
        <p:scale>
          <a:sx n="27" d="100"/>
          <a:sy n="27" d="100"/>
        </p:scale>
        <p:origin x="1160"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4:33.386"/>
    </inkml:context>
    <inkml:brush xml:id="br0">
      <inkml:brushProperty name="width" value="0.1" units="cm"/>
      <inkml:brushProperty name="height" value="0.1" units="cm"/>
      <inkml:brushProperty name="color" value="#E71224"/>
      <inkml:brushProperty name="ignorePressure" value="1"/>
    </inkml:brush>
  </inkml:definitions>
  <inkml:trace contextRef="#ctx0" brushRef="#br0">0 1,'7306'2659,"-7283"-2651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5:00.001"/>
    </inkml:context>
    <inkml:brush xml:id="br0">
      <inkml:brushProperty name="width" value="0.1" units="cm"/>
      <inkml:brushProperty name="height" value="0.1" units="cm"/>
      <inkml:brushProperty name="color" value="#E71224"/>
      <inkml:brushProperty name="ignorePressure" value="1"/>
    </inkml:brush>
  </inkml:definitions>
  <inkml:trace contextRef="#ctx0" brushRef="#br0">0 0,'3238'398,"-3223"-396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5:04.242"/>
    </inkml:context>
    <inkml:brush xml:id="br0">
      <inkml:brushProperty name="width" value="0.1" units="cm"/>
      <inkml:brushProperty name="height" value="0.1" units="cm"/>
      <inkml:brushProperty name="color" value="#E71224"/>
      <inkml:brushProperty name="ignorePressure" value="1"/>
    </inkml:brush>
  </inkml:definitions>
  <inkml:trace contextRef="#ctx0" brushRef="#br0">0 0,'3572'439,"-3551"-437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5:16.907"/>
    </inkml:context>
    <inkml:brush xml:id="br0">
      <inkml:brushProperty name="width" value="0.1" units="cm"/>
      <inkml:brushProperty name="height" value="0.1" units="cm"/>
      <inkml:brushProperty name="color" value="#66CC00"/>
      <inkml:brushProperty name="ignorePressure" value="1"/>
    </inkml:brush>
  </inkml:definitions>
  <inkml:trace contextRef="#ctx0" brushRef="#br0">26 10,'-3'-1,"-8"-3,-1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5:33.875"/>
    </inkml:context>
    <inkml:brush xml:id="br0">
      <inkml:brushProperty name="width" value="0.1" units="cm"/>
      <inkml:brushProperty name="height" value="0.1" units="cm"/>
      <inkml:brushProperty name="color" value="#66CC00"/>
      <inkml:brushProperty name="ignorePressure" value="1"/>
    </inkml:brush>
  </inkml:definitions>
  <inkml:trace contextRef="#ctx0" brushRef="#br0">0 1,'6938'3383,"-6909"-3368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5:57.903"/>
    </inkml:context>
    <inkml:brush xml:id="br0">
      <inkml:brushProperty name="width" value="0.1" units="cm"/>
      <inkml:brushProperty name="height" value="0.1" units="cm"/>
      <inkml:brushProperty name="color" value="#66CC00"/>
      <inkml:brushProperty name="ignorePressure" value="1"/>
    </inkml:brush>
  </inkml:definitions>
  <inkml:trace contextRef="#ctx0" brushRef="#br0">1 0,'7221'127,"-7174"-127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6:12.840"/>
    </inkml:context>
    <inkml:brush xml:id="br0">
      <inkml:brushProperty name="width" value="0.1" units="cm"/>
      <inkml:brushProperty name="height" value="0.1" units="cm"/>
      <inkml:brushProperty name="color" value="#66CC00"/>
      <inkml:brushProperty name="ignorePressure" value="1"/>
    </inkml:brush>
  </inkml:definitions>
  <inkml:trace contextRef="#ctx0" brushRef="#br0">1 0,'460'8,"-443"-7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6T04:27:12.4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1351 141,'-196'-93,"171"84,0 0,0 1,0 2,-1 0,0 2,-34-1,-248 5,287 2,-1 0,1 2,0 0,0 2,-22 8,-28 7,47-14,1 1,-1 1,1 1,1 1,0 1,1 1,-30 24,39-28,2 2,-1-1,1 1,1 0,0 1,0 0,1 1,-7 14,-3 13,-18 58,24-62,-6 8,13-34,1 0,0 0,0 1,1-1,1 1,0 0,-2 19,4 7,2-1,1 1,8 40,-6-56,1 0,1-1,0 0,2 0,0 0,20 29,-19-34,0-2,0 1,2-2,-1 1,2-1,0-1,0 0,22 13,82 55,62 37,-42-35,-74-42,1-2,132 53,-139-72,115 22,-133-34,1-2,-1-1,79-6,-73-4,82-24,-106 25,10-5,0-1,-1-2,0-1,33-23,-11 7,-37 22,0-1,-1 0,1-1,-2-1,0 0,0-1,-1 0,-1-1,13-21,-16 17,-1 1,-1-2,0 1,-2-1,3-23,3-8,0 7,-3 0,-1 0,-2 0,-2-1,-5-50,1 78,-1 1,-1-1,0 1,-1 0,-1 0,0 0,-1 1,0 0,-2 0,1 1,-2 0,-20-22,16 18,0 0,1-1,-15-28,20 31,0 2,-1-1,0 1,-1 0,0 1,-1 0,-1 1,-15-13,-12-2,-1-3,-1 3,-73-36,-45-17,138 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cup-us.ahrq.gov/reports/statbriefs/sb222-Preeclampsia-Eclampsia-Delivery-Trends.jsp?utm_source=ahrq&amp;utm_medium=en-1&amp;utm_term=&amp;utm_content=1&amp;utm_campaign=ahrq_en4_25_2017ahrq_en4_25_201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let’s take a look at how explicit bias is baked into our practices in medicine</a:t>
            </a:r>
          </a:p>
          <a:p>
            <a:pPr marL="0" lvl="0" indent="0" algn="l" rtl="0">
              <a:spcBef>
                <a:spcPts val="0"/>
              </a:spcBef>
              <a:spcAft>
                <a:spcPts val="0"/>
              </a:spcAft>
              <a:buNone/>
            </a:pPr>
            <a:r>
              <a:rPr lang="en-US" dirty="0"/>
              <a:t>Clearly bias has impact and let’s recognize that in addition to implicit bias, there is racism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667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 sure that many of you have seen the recent headlines of the historical exploitation of blacks throughout our medical history.</a:t>
            </a:r>
            <a:endParaRPr dirty="0"/>
          </a:p>
        </p:txBody>
      </p:sp>
      <p:sp>
        <p:nvSpPr>
          <p:cNvPr id="563" name="Google Shape;5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effects of these teachings continue to cause undo harm and death to black and brown patients</a:t>
            </a:r>
          </a:p>
          <a:p>
            <a:r>
              <a:rPr lang="en-US" dirty="0"/>
              <a:t>Although the concept of race is well understood to have no scientific basis, but rather is loosely defined and changes depending on cultural and societal norms, we still use race as a proxy to science </a:t>
            </a:r>
          </a:p>
          <a:p>
            <a:r>
              <a:rPr lang="en-US" b="0" i="0" dirty="0">
                <a:solidFill>
                  <a:srgbClr val="505050"/>
                </a:solidFill>
                <a:effectLst/>
                <a:latin typeface="Source Sans Pro" panose="020B0503030403020204" pitchFamily="34" charset="0"/>
              </a:rPr>
              <a:t>1. Black patients are presumed to have greater muscle mass than patients of other races and estimates of their renal function are accordingly adjusted, and thus are at risk of delayed dialysis and transplant qualification</a:t>
            </a:r>
          </a:p>
          <a:p>
            <a:r>
              <a:rPr lang="en-US" b="0" i="0" dirty="0">
                <a:solidFill>
                  <a:srgbClr val="505050"/>
                </a:solidFill>
                <a:effectLst/>
                <a:latin typeface="Source Sans Pro" panose="020B0503030403020204" pitchFamily="34" charset="0"/>
              </a:rPr>
              <a:t>2. JNC-8 criteria have different pathways based on race:  ACE-inhibitor use associated with higher risk of stroke and poorer control of blood pressure in Black patients than in patients of other races</a:t>
            </a:r>
            <a:endParaRPr lang="en-US" b="0" i="0" dirty="0">
              <a:solidFill>
                <a:srgbClr val="09142A"/>
              </a:solidFill>
              <a:effectLst/>
              <a:latin typeface="Roboto"/>
            </a:endParaRPr>
          </a:p>
          <a:p>
            <a:r>
              <a:rPr lang="en-US" b="0" i="0" dirty="0">
                <a:solidFill>
                  <a:srgbClr val="09142A"/>
                </a:solidFill>
                <a:effectLst/>
                <a:latin typeface="Roboto"/>
              </a:rPr>
              <a:t>2.  A 2016 study showed that medical students and residents who believed that Black and White people are biologically different rated the pain experienced by Black patients as lower than that experienced by White patients, and they recommended inappropriate treatments.</a:t>
            </a:r>
            <a:endParaRPr lang="en-US" dirty="0"/>
          </a:p>
          <a:p>
            <a:endParaRPr lang="en-US" dirty="0"/>
          </a:p>
          <a:p>
            <a:r>
              <a:rPr lang="en-US" dirty="0"/>
              <a:t>3.</a:t>
            </a:r>
            <a:r>
              <a:rPr lang="en-US" b="0" i="0" dirty="0">
                <a:solidFill>
                  <a:srgbClr val="505050"/>
                </a:solidFill>
                <a:effectLst/>
                <a:latin typeface="Source Sans Pro" panose="020B0503030403020204" pitchFamily="34" charset="0"/>
              </a:rPr>
              <a:t> On the basis of the understanding that Asian patients have higher visceral body fat than do people of other races, they are considered to be at risk for diabetes at lower body-mass indices</a:t>
            </a:r>
          </a:p>
          <a:p>
            <a:r>
              <a:rPr lang="en-US" b="0" i="0" dirty="0">
                <a:solidFill>
                  <a:srgbClr val="505050"/>
                </a:solidFill>
                <a:effectLst/>
                <a:latin typeface="Source Sans Pro" panose="020B0503030403020204" pitchFamily="34" charset="0"/>
              </a:rPr>
              <a:t>4. The VBAC calculator has two race-based correction factors, one for African American women and another for Hispanic</a:t>
            </a:r>
          </a:p>
          <a:p>
            <a:r>
              <a:rPr lang="en-US" b="0" i="0" dirty="0">
                <a:solidFill>
                  <a:srgbClr val="505050"/>
                </a:solidFill>
                <a:effectLst/>
                <a:latin typeface="Source Sans Pro" panose="020B0503030403020204" pitchFamily="34" charset="0"/>
              </a:rPr>
              <a:t>women. These correction factors “subtract” from the overall likelihood of successful VBAC, so that women identified as African American or Hispanic are systematically assigned a lower chance of successful VBAC than white women. </a:t>
            </a:r>
            <a:r>
              <a:rPr lang="en-US" dirty="0"/>
              <a:t>Many factors identified in this </a:t>
            </a:r>
            <a:r>
              <a:rPr lang="en-US" dirty="0" err="1"/>
              <a:t>studydrace</a:t>
            </a:r>
            <a:r>
              <a:rPr lang="en-US" dirty="0"/>
              <a:t>, insurance type, and marital status likely relate to women’s outcomes through associated social advantage or disadvantage. Yet among these factors, only race was incorporated into the final predictive model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8744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Remember that equity is not just about race and our wellness is not simply the diagnoses that we treat in the office. Read slide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4851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Latinos account for about 7 percent of those cases; and African Americans for 5.6 percent. As a percentage of the population, New Hampshire is 3.9 percent Latino and 1.4 percent black.</a:t>
            </a:r>
          </a:p>
          <a:p>
            <a:endParaRPr lang="en-US" dirty="0"/>
          </a:p>
          <a:p>
            <a:r>
              <a:rPr lang="en-US" dirty="0"/>
              <a:t>BLACK AND LATINO RESIDENTS ARE MORE LIKELY TO BE ESSENTIAL WORKERS</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 to say that data matters, and getting accurate information based on well-defined definitions matter.  Without data, we get no funding and we have limited ability to identify gaps-  This was also the case in NH where Race and ethnicity is known for about 79 percent of cases in New Hampshire.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6791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444500" algn="l" rtl="0">
              <a:lnSpc>
                <a:spcPct val="120000"/>
              </a:lnSpc>
              <a:spcBef>
                <a:spcPts val="0"/>
              </a:spcBef>
              <a:spcAft>
                <a:spcPts val="0"/>
              </a:spcAft>
              <a:buClr>
                <a:schemeClr val="lt1"/>
              </a:buClr>
              <a:buSzPts val="2500"/>
              <a:buFont typeface="Arial"/>
              <a:buChar char="•"/>
            </a:pPr>
            <a:r>
              <a:rPr lang="en-US" sz="1200" dirty="0"/>
              <a:t>Quinn Capers IV, MD, Interventional cardiologist and Vice Dean at OSU College of Medicine</a:t>
            </a:r>
            <a:endParaRPr lang="en-US" dirty="0"/>
          </a:p>
          <a:p>
            <a:pPr marL="342900" lvl="0" indent="-342900" algn="l" rtl="0">
              <a:lnSpc>
                <a:spcPct val="120000"/>
              </a:lnSpc>
              <a:spcBef>
                <a:spcPts val="1000"/>
              </a:spcBef>
              <a:spcAft>
                <a:spcPts val="0"/>
              </a:spcAft>
              <a:buClr>
                <a:schemeClr val="lt1"/>
              </a:buClr>
              <a:buSzPts val="2500"/>
              <a:buFont typeface="Arial"/>
              <a:buChar char="•"/>
            </a:pPr>
            <a:r>
              <a:rPr lang="en-US" sz="1200" dirty="0"/>
              <a:t>Increase representation by training more women and BIPOC</a:t>
            </a:r>
            <a:endParaRPr lang="en-US" dirty="0"/>
          </a:p>
          <a:p>
            <a:pPr marL="342900" lvl="0" indent="-342900" algn="l" rtl="0">
              <a:lnSpc>
                <a:spcPct val="120000"/>
              </a:lnSpc>
              <a:spcBef>
                <a:spcPts val="1000"/>
              </a:spcBef>
              <a:spcAft>
                <a:spcPts val="0"/>
              </a:spcAft>
              <a:buClr>
                <a:schemeClr val="lt1"/>
              </a:buClr>
              <a:buSzPts val="2500"/>
              <a:buChar char="•"/>
            </a:pPr>
            <a:r>
              <a:rPr lang="en-US" sz="1200" dirty="0"/>
              <a:t>2009-2019 increased application from 4000 to 8000 (more women, BIPOC)</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4241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AAFP Office of Diversity and Health Equity launched the </a:t>
            </a:r>
            <a:r>
              <a:rPr lang="en-US" dirty="0" err="1"/>
              <a:t>EveryOne</a:t>
            </a:r>
            <a:r>
              <a:rPr lang="en-US" dirty="0"/>
              <a:t> Project in January 2020</a:t>
            </a:r>
          </a:p>
          <a:p>
            <a:endParaRPr lang="en-US" dirty="0"/>
          </a:p>
          <a:p>
            <a:r>
              <a:rPr lang="en-US" dirty="0"/>
              <a:t>Here an entire curriculum on Implicit Bias was created to both learn and teach other clinicians about implicit bias and mitigating factors.  I have placed the link to the Implicit Association test, introduced by Harvard, which demonstrates proclivity in several areas ranging from race, ethnicity, sexual orientation, age to even BMI.  As a reminder, one of the reasons that recognition of implicit bias training and implementation of mitigating factors have proven so fruitful is that we can change and become more aware of our </a:t>
            </a:r>
            <a:r>
              <a:rPr lang="en-US" dirty="0" err="1"/>
              <a:t>propencities</a:t>
            </a:r>
            <a:r>
              <a:rPr lang="en-US" dirty="0"/>
              <a:t> and thus potentially change behavior.</a:t>
            </a:r>
          </a:p>
          <a:p>
            <a:r>
              <a:rPr lang="en-US" dirty="0"/>
              <a:t>I strongly encourage leaders to under such training and perform these evaluations to help provide context to the unintended consequences of bias left unchecked.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4886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leads to creating a case for approaching organizational policies, structure and environment with an emphasis on equity.  We’ve seen earlier in the presentation that unchecked bias costs the US BILLIONS of DOLLARS every year.  We also know that more diverse workforce and leadership leads to better patient outcomes and jobs satisfaction.  So while having these difficult conversations will cause discomfort, I cannot stress how crucial it is to address inequities in all spheres, so as to benefit everyone.  </a:t>
            </a:r>
          </a:p>
          <a:p>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0904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down equity into bits in pieces helps us to operationalize the process in a more organized way.   </a:t>
            </a:r>
          </a:p>
          <a:p>
            <a:r>
              <a:rPr lang="en-US" dirty="0"/>
              <a:t>This requires investment on multiple levels, but the result is Improve quality of care, reduce disparities and increase revenue to maintain sustainability.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600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low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394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58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equity is not just about race.  </a:t>
            </a:r>
          </a:p>
          <a:p>
            <a:endParaRPr lang="en-US" dirty="0"/>
          </a:p>
          <a:p>
            <a:r>
              <a:rPr lang="en-US" dirty="0"/>
              <a:t>As the Robert Wood Johnson Foundation states:  Healthy Equity is achieved when EVERYONE has a fair and just opportunity to be as healthy as possible.  They continue by saying that t</a:t>
            </a:r>
            <a:r>
              <a:rPr lang="en-US" b="0" i="0" dirty="0">
                <a:solidFill>
                  <a:srgbClr val="443B3B"/>
                </a:solidFill>
                <a:effectLst/>
                <a:latin typeface="HelveticaNeue-Regular"/>
              </a:rPr>
              <a:t>his requires removing obstacles to health such as poverty, discrimination, and their consequences, including powerlessness and lack of access to good jobs with fair pay, quality education and housing, safe environments, and health care. In essence, the equitable health of our patients in the Granite state </a:t>
            </a:r>
            <a:r>
              <a:rPr lang="en-US" dirty="0"/>
              <a:t>spans across SES, rural vs urban, housing, age etc.   The common denominator is us… their doctors.</a:t>
            </a:r>
          </a:p>
          <a:p>
            <a:endParaRPr lang="en-US" dirty="0"/>
          </a:p>
          <a:p>
            <a:r>
              <a:rPr lang="en-US" dirty="0"/>
              <a:t>I would like to hand off the next part of our discussion to Dr. Trinidad Tellez, who will focus on what we can do to address and improve health equity.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913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talk about health equity. We are going to talk about it in two parts.  First, we will focus on painting a picture of why health equity matters to us here in the Granite State. In our next presentation, the next part of the discussion will highlight what we can do about addressing inequities.</a:t>
            </a:r>
          </a:p>
          <a:p>
            <a:endParaRPr lang="en-US" dirty="0"/>
          </a:p>
          <a:p>
            <a:r>
              <a:rPr lang="en-US" dirty="0"/>
              <a:t>While matters of health equity span beyond the boundaries of racial inequity, given the diverse origins of our medical developments in American history and the intimate connection of race within our American context, we often highlight racial disparities.  While you will see various illustrations regarding race today, keep in mind that we can expand these conceptions to age, geographic location, socioeconomic status, gender, or other characteristics.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58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Chaniece</a:t>
            </a:r>
            <a:r>
              <a:rPr lang="en-US" dirty="0"/>
              <a:t> Wallace, a pediatric chief resident in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Indiana University School of Medicine</a:t>
            </a:r>
            <a:r>
              <a:rPr lang="en-US" dirty="0"/>
              <a:t>, died after developing pre-eclampsia the day her daughter was delivered prematurely </a:t>
            </a:r>
            <a:r>
              <a:rPr lang="en-US" sz="1800" dirty="0"/>
              <a:t>via C-section.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35wk baby girl, Charlotte, 4lbs 5oz, 16in</a:t>
            </a:r>
          </a:p>
          <a:p>
            <a:r>
              <a:rPr lang="en-US" b="0" i="0" dirty="0">
                <a:solidFill>
                  <a:srgbClr val="1D2228"/>
                </a:solidFill>
                <a:effectLst/>
                <a:latin typeface="Georgia" panose="02040502050405020303" pitchFamily="18" charset="0"/>
              </a:rPr>
              <a:t>Wallace developed symptoms of preeclampsia on October 20, the same day her daughter was born. Over the next two days, she underwent surgery and experienced a ruptured liver, high blood pressure, and poorly functioning kidneys</a:t>
            </a:r>
          </a:p>
          <a:p>
            <a:r>
              <a:rPr lang="en-US" b="0" i="0" dirty="0">
                <a:solidFill>
                  <a:srgbClr val="1D2228"/>
                </a:solidFill>
                <a:effectLst/>
                <a:latin typeface="Georgia" panose="02040502050405020303" pitchFamily="18" charset="0"/>
              </a:rPr>
              <a:t>BLACK rates of pre-eclampsia and eclampsia are about 60% higher than white women, and who are more likely to experience poor outcomes from the condition, </a:t>
            </a:r>
            <a:r>
              <a:rPr lang="en-US" b="0" i="0" u="none" strike="noStrike" dirty="0">
                <a:solidFill>
                  <a:srgbClr val="003ABC"/>
                </a:solidFill>
                <a:effectLst/>
                <a:latin typeface="Georgia" panose="02040502050405020303" pitchFamily="18" charset="0"/>
                <a:hlinkClick r:id="rId3"/>
              </a:rPr>
              <a:t>one 2017 report</a:t>
            </a:r>
            <a:r>
              <a:rPr lang="en-US" b="0" i="0" dirty="0">
                <a:solidFill>
                  <a:srgbClr val="1D2228"/>
                </a:solidFill>
                <a:effectLst/>
                <a:latin typeface="Georgia" panose="02040502050405020303" pitchFamily="18" charset="0"/>
              </a:rPr>
              <a:t> out of the US Agency for Healthcare Research and Quality found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545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PRMR for black women with at least a college degree was 5 times as high as white women with a similar education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generally think that there is a protective social gradient in health outcomes, and we can see that in white women– In </a:t>
            </a:r>
            <a:r>
              <a:rPr lang="en-US" dirty="0" err="1"/>
              <a:t>otherwords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in fact, even being a college graduate is still worse than a white woman college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t>THERE IS SOMETHING ABOUT BEING BLACK IN AMERICA THAT CAUSES RISK</a:t>
            </a:r>
          </a:p>
          <a:p>
            <a:pPr marL="0" lvl="0" indent="0" algn="l" rtl="0">
              <a:spcBef>
                <a:spcPts val="0"/>
              </a:spcBef>
              <a:spcAft>
                <a:spcPts val="0"/>
              </a:spcAft>
              <a:buNone/>
            </a:pPr>
            <a:endParaRPr lang="en-US" dirty="0"/>
          </a:p>
        </p:txBody>
      </p:sp>
      <p:sp>
        <p:nvSpPr>
          <p:cNvPr id="365" name="Google Shape;3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Health disparities are differences or observations used to measure progress toward achieving </a:t>
            </a:r>
          </a:p>
          <a:p>
            <a:pPr marL="0" lvl="0" indent="0" algn="l" rtl="0">
              <a:spcBef>
                <a:spcPts val="0"/>
              </a:spcBef>
              <a:spcAft>
                <a:spcPts val="0"/>
              </a:spcAft>
              <a:buNone/>
            </a:pPr>
            <a:endParaRPr lang="en-US" dirty="0"/>
          </a:p>
        </p:txBody>
      </p:sp>
      <p:sp>
        <p:nvSpPr>
          <p:cNvPr id="392" name="Google Shape;39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33333"/>
                </a:solidFill>
                <a:latin typeface="Helvetica Neue"/>
                <a:ea typeface="Helvetica Neue"/>
                <a:cs typeface="Helvetica Neue"/>
                <a:sym typeface="Helvetica Neue"/>
              </a:rPr>
              <a:t>READ THE SLIDE</a:t>
            </a:r>
          </a:p>
          <a:p>
            <a:pPr marL="0" lvl="0" indent="0" algn="l" rtl="0">
              <a:spcBef>
                <a:spcPts val="0"/>
              </a:spcBef>
              <a:spcAft>
                <a:spcPts val="0"/>
              </a:spcAft>
              <a:buNone/>
            </a:pPr>
            <a:r>
              <a:rPr lang="en-US" b="0" i="0" dirty="0">
                <a:solidFill>
                  <a:srgbClr val="333333"/>
                </a:solidFill>
                <a:latin typeface="Helvetica Neue"/>
                <a:ea typeface="Helvetica Neue"/>
                <a:cs typeface="Helvetica Neue"/>
                <a:sym typeface="Helvetica Neue"/>
              </a:rPr>
              <a:t>- SOCIALLY PRODUCED, POTENTIALLY AVOIDABLE, UNJUST AND UNFAIR</a:t>
            </a:r>
          </a:p>
          <a:p>
            <a:pPr marL="0" lvl="0" indent="0" algn="l" rtl="0">
              <a:spcBef>
                <a:spcPts val="0"/>
              </a:spcBef>
              <a:spcAft>
                <a:spcPts val="0"/>
              </a:spcAft>
              <a:buNone/>
            </a:pPr>
            <a:endParaRPr lang="en-US" b="0" i="0" dirty="0">
              <a:solidFill>
                <a:srgbClr val="333333"/>
              </a:solidFill>
              <a:latin typeface="Helvetica Neue"/>
              <a:ea typeface="Helvetica Neue"/>
              <a:cs typeface="Helvetica Neue"/>
              <a:sym typeface="Helvetica Neue"/>
            </a:endParaRPr>
          </a:p>
          <a:p>
            <a:pPr marL="0" lvl="0" indent="0" algn="l" rtl="0">
              <a:spcBef>
                <a:spcPts val="0"/>
              </a:spcBef>
              <a:spcAft>
                <a:spcPts val="0"/>
              </a:spcAft>
              <a:buNone/>
            </a:pPr>
            <a:r>
              <a:rPr lang="en-US" b="0" i="0" dirty="0">
                <a:solidFill>
                  <a:srgbClr val="333333"/>
                </a:solidFill>
                <a:latin typeface="Helvetica Neue"/>
                <a:ea typeface="Helvetica Neue"/>
                <a:cs typeface="Helvetica Neue"/>
                <a:sym typeface="Helvetica Neue"/>
              </a:rPr>
              <a:t>Equity is the absence of avoidable, unfair, or remediable differences among groups of people, whether those groups are defined socially, economically, demographically or geographically or by other means of stratification</a:t>
            </a:r>
            <a:endParaRPr dirty="0"/>
          </a:p>
        </p:txBody>
      </p:sp>
      <p:sp>
        <p:nvSpPr>
          <p:cNvPr id="385" name="Google Shape;3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EQUITY MEANS THAT EVERYONE HAS EQUALITY OF OPPORTUNITY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people say that “This is America” and focus on fairness.  On the bottom, everyone gets what they need to have the same opportunity.  In this case, the bicycle.</a:t>
            </a:r>
          </a:p>
          <a:p>
            <a:pPr marL="0" lvl="0" indent="0" algn="l" rtl="0">
              <a:spcBef>
                <a:spcPts val="0"/>
              </a:spcBef>
              <a:spcAft>
                <a:spcPts val="0"/>
              </a:spcAft>
              <a:buNone/>
            </a:pPr>
            <a:r>
              <a:rPr lang="en-US" dirty="0"/>
              <a:t>EXPLAIN THE 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everyone here is a health provider.  How do you hear about health equity within your work?   I’m sure you have heard people mention implicit bias.  So let’s take a brief look into that….</a:t>
            </a:r>
          </a:p>
          <a:p>
            <a:pPr marL="0" lvl="0" indent="0" algn="l" rtl="0">
              <a:spcBef>
                <a:spcPts val="0"/>
              </a:spcBef>
              <a:spcAft>
                <a:spcPts val="0"/>
              </a:spcAft>
              <a:buNone/>
            </a:pPr>
            <a:endParaRPr dirty="0"/>
          </a:p>
        </p:txBody>
      </p:sp>
      <p:sp>
        <p:nvSpPr>
          <p:cNvPr id="400" name="Google Shape;40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Implicit bias is normal, unconscious and everyone has it.  This is a normal process helps us make sense of the world around us.</a:t>
            </a:r>
          </a:p>
          <a:p>
            <a:pPr algn="l" rtl="0">
              <a:buFont typeface="Arial" panose="020B0604020202020204" pitchFamily="34" charset="0"/>
              <a:buChar char="•"/>
            </a:pPr>
            <a:r>
              <a:rPr lang="en-US" b="0" i="0" dirty="0">
                <a:solidFill>
                  <a:srgbClr val="696A6C"/>
                </a:solidFill>
                <a:effectLst/>
                <a:latin typeface="Tahoma" panose="020B0604030504040204" pitchFamily="34" charset="0"/>
              </a:rPr>
              <a:t>Implicit biases are </a:t>
            </a:r>
            <a:r>
              <a:rPr lang="en-US" b="1" i="0" dirty="0">
                <a:solidFill>
                  <a:srgbClr val="696A6C"/>
                </a:solidFill>
                <a:effectLst/>
                <a:latin typeface="Tahoma" panose="020B0604030504040204" pitchFamily="34" charset="0"/>
              </a:rPr>
              <a:t>pervasive</a:t>
            </a:r>
            <a:r>
              <a:rPr lang="en-US" b="0" i="0" dirty="0">
                <a:solidFill>
                  <a:srgbClr val="696A6C"/>
                </a:solidFill>
                <a:effectLst/>
                <a:latin typeface="Tahoma" panose="020B0604030504040204" pitchFamily="34" charset="0"/>
              </a:rPr>
              <a:t>.  Everyone possesses them, even people with avowed commitments to impartiality such as judges.</a:t>
            </a:r>
          </a:p>
          <a:p>
            <a:pPr algn="l" rtl="0">
              <a:buFont typeface="Arial" panose="020B0604020202020204" pitchFamily="34" charset="0"/>
              <a:buChar char="•"/>
            </a:pPr>
            <a:r>
              <a:rPr lang="en-US" b="0" i="0" dirty="0">
                <a:solidFill>
                  <a:srgbClr val="696A6C"/>
                </a:solidFill>
                <a:effectLst/>
                <a:latin typeface="Tahoma" panose="020B0604030504040204" pitchFamily="34" charset="0"/>
              </a:rPr>
              <a:t>Implicit and explicit biases are </a:t>
            </a:r>
            <a:r>
              <a:rPr lang="en-US" b="1" i="0" dirty="0">
                <a:solidFill>
                  <a:srgbClr val="696A6C"/>
                </a:solidFill>
                <a:effectLst/>
                <a:latin typeface="Tahoma" panose="020B0604030504040204" pitchFamily="34" charset="0"/>
              </a:rPr>
              <a:t>related but distinct mental constructs</a:t>
            </a:r>
            <a:r>
              <a:rPr lang="en-US" b="0" i="0" dirty="0">
                <a:solidFill>
                  <a:srgbClr val="696A6C"/>
                </a:solidFill>
                <a:effectLst/>
                <a:latin typeface="Tahoma" panose="020B0604030504040204" pitchFamily="34" charset="0"/>
              </a:rPr>
              <a:t>.  They are not mutually exclusive and may even reinforce each other.</a:t>
            </a:r>
          </a:p>
          <a:p>
            <a:pPr algn="l" rtl="0">
              <a:buFont typeface="Arial" panose="020B0604020202020204" pitchFamily="34" charset="0"/>
              <a:buChar char="•"/>
            </a:pPr>
            <a:r>
              <a:rPr lang="en-US" b="0" i="0" dirty="0">
                <a:solidFill>
                  <a:srgbClr val="696A6C"/>
                </a:solidFill>
                <a:effectLst/>
                <a:latin typeface="Tahoma" panose="020B0604030504040204" pitchFamily="34" charset="0"/>
              </a:rPr>
              <a:t>The implicit associations we hold </a:t>
            </a:r>
            <a:r>
              <a:rPr lang="en-US" b="1" i="0" dirty="0">
                <a:solidFill>
                  <a:srgbClr val="696A6C"/>
                </a:solidFill>
                <a:effectLst/>
                <a:latin typeface="Tahoma" panose="020B0604030504040204" pitchFamily="34" charset="0"/>
              </a:rPr>
              <a:t>do not necessarily align with our declared beliefs</a:t>
            </a:r>
            <a:r>
              <a:rPr lang="en-US" b="0" i="0" dirty="0">
                <a:solidFill>
                  <a:srgbClr val="696A6C"/>
                </a:solidFill>
                <a:effectLst/>
                <a:latin typeface="Tahoma" panose="020B0604030504040204" pitchFamily="34" charset="0"/>
              </a:rPr>
              <a:t> or even reflect stances we would explicitly endorse.</a:t>
            </a:r>
          </a:p>
          <a:p>
            <a:pPr algn="l" rtl="0">
              <a:buFont typeface="Arial" panose="020B0604020202020204" pitchFamily="34" charset="0"/>
              <a:buChar char="•"/>
            </a:pPr>
            <a:r>
              <a:rPr lang="en-US" b="0" i="0" dirty="0">
                <a:solidFill>
                  <a:srgbClr val="696A6C"/>
                </a:solidFill>
                <a:effectLst/>
                <a:latin typeface="Tahoma" panose="020B0604030504040204" pitchFamily="34" charset="0"/>
              </a:rPr>
              <a:t>We generally tend to hold implicit biases that </a:t>
            </a:r>
            <a:r>
              <a:rPr lang="en-US" b="1" i="0" dirty="0">
                <a:solidFill>
                  <a:srgbClr val="696A6C"/>
                </a:solidFill>
                <a:effectLst/>
                <a:latin typeface="Tahoma" panose="020B0604030504040204" pitchFamily="34" charset="0"/>
              </a:rPr>
              <a:t>favor</a:t>
            </a:r>
            <a:r>
              <a:rPr lang="en-US" b="0" i="0" dirty="0">
                <a:solidFill>
                  <a:srgbClr val="696A6C"/>
                </a:solidFill>
                <a:effectLst/>
                <a:latin typeface="Tahoma" panose="020B0604030504040204" pitchFamily="34" charset="0"/>
              </a:rPr>
              <a:t> </a:t>
            </a:r>
            <a:r>
              <a:rPr lang="en-US" b="1" i="0" dirty="0">
                <a:solidFill>
                  <a:srgbClr val="696A6C"/>
                </a:solidFill>
                <a:effectLst/>
                <a:latin typeface="Tahoma" panose="020B0604030504040204" pitchFamily="34" charset="0"/>
              </a:rPr>
              <a:t>our own ingroup</a:t>
            </a:r>
            <a:r>
              <a:rPr lang="en-US" b="0" i="0" dirty="0">
                <a:solidFill>
                  <a:srgbClr val="696A6C"/>
                </a:solidFill>
                <a:effectLst/>
                <a:latin typeface="Tahoma" panose="020B0604030504040204" pitchFamily="34" charset="0"/>
              </a:rPr>
              <a:t>, though research has shown that we can still hold implicit biases against our ingroup.</a:t>
            </a:r>
          </a:p>
          <a:p>
            <a:pPr algn="l" rtl="0">
              <a:buFont typeface="Arial" panose="020B0604020202020204" pitchFamily="34" charset="0"/>
              <a:buChar char="•"/>
            </a:pPr>
            <a:r>
              <a:rPr lang="en-US" b="0" i="0" dirty="0">
                <a:solidFill>
                  <a:srgbClr val="696A6C"/>
                </a:solidFill>
                <a:effectLst/>
                <a:latin typeface="Tahoma" panose="020B0604030504040204" pitchFamily="34" charset="0"/>
              </a:rPr>
              <a:t>Implicit biases are </a:t>
            </a:r>
            <a:r>
              <a:rPr lang="en-US" b="1" i="0" dirty="0">
                <a:solidFill>
                  <a:srgbClr val="696A6C"/>
                </a:solidFill>
                <a:effectLst/>
                <a:latin typeface="Tahoma" panose="020B0604030504040204" pitchFamily="34" charset="0"/>
              </a:rPr>
              <a:t>malleable</a:t>
            </a:r>
            <a:r>
              <a:rPr lang="en-US" b="0" i="0" dirty="0">
                <a:solidFill>
                  <a:srgbClr val="696A6C"/>
                </a:solidFill>
                <a:effectLst/>
                <a:latin typeface="Tahoma" panose="020B0604030504040204" pitchFamily="34" charset="0"/>
              </a:rPr>
              <a:t>.  Our brains are incredibly complex, and the implicit associations that we have formed can be gradually unlearned through a variety of debiasing techniques.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571" name="Google Shape;5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6"/>
        <p:cNvGrpSpPr/>
        <p:nvPr/>
      </p:nvGrpSpPr>
      <p:grpSpPr>
        <a:xfrm>
          <a:off x="0" y="0"/>
          <a:ext cx="0" cy="0"/>
          <a:chOff x="0" y="0"/>
          <a:chExt cx="0" cy="0"/>
        </a:xfrm>
      </p:grpSpPr>
      <p:pic>
        <p:nvPicPr>
          <p:cNvPr id="57" name="Google Shape;57;p2" descr="\\DROBO-FS\QuickDrops\JB\PPTX NG\Droplets\LightingOverlay.png"/>
          <p:cNvPicPr preferRelativeResize="0"/>
          <p:nvPr/>
        </p:nvPicPr>
        <p:blipFill rotWithShape="1">
          <a:blip r:embed="rId2">
            <a:alphaModFix amt="30000"/>
          </a:blip>
          <a:srcRect/>
          <a:stretch/>
        </p:blipFill>
        <p:spPr>
          <a:xfrm>
            <a:off x="0" y="-1"/>
            <a:ext cx="12192003" cy="6858001"/>
          </a:xfrm>
          <a:prstGeom prst="rect">
            <a:avLst/>
          </a:prstGeom>
          <a:noFill/>
          <a:ln>
            <a:noFill/>
          </a:ln>
        </p:spPr>
      </p:pic>
      <p:sp>
        <p:nvSpPr>
          <p:cNvPr id="113" name="Google Shape;113;p2"/>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
          <p:cNvSpPr txBox="1">
            <a:spLocks noGrp="1"/>
          </p:cNvSpPr>
          <p:nvPr>
            <p:ph type="subTitle" idx="1"/>
          </p:nvPr>
        </p:nvSpPr>
        <p:spPr>
          <a:xfrm>
            <a:off x="1876424" y="3602038"/>
            <a:ext cx="8791575" cy="1655762"/>
          </a:xfrm>
          <a:prstGeom prst="rect">
            <a:avLst/>
          </a:prstGeom>
          <a:noFill/>
          <a:ln>
            <a:noFill/>
          </a:ln>
        </p:spPr>
        <p:txBody>
          <a:bodyPr spcFirstLastPara="1" wrap="square" lIns="91425" tIns="45700" rIns="91425" bIns="45700" anchor="t" anchorCtr="0">
            <a:no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a:endParaRPr/>
          </a:p>
        </p:txBody>
      </p:sp>
      <p:sp>
        <p:nvSpPr>
          <p:cNvPr id="115" name="Google Shape;115;p2"/>
          <p:cNvSpPr txBox="1">
            <a:spLocks noGrp="1"/>
          </p:cNvSpPr>
          <p:nvPr>
            <p:ph type="dt" idx="10"/>
          </p:nvPr>
        </p:nvSpPr>
        <p:spPr>
          <a:xfrm>
            <a:off x="7077511" y="5410201"/>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
          <p:cNvSpPr txBox="1">
            <a:spLocks noGrp="1"/>
          </p:cNvSpPr>
          <p:nvPr>
            <p:ph type="ftr" idx="11"/>
          </p:nvPr>
        </p:nvSpPr>
        <p:spPr>
          <a:xfrm>
            <a:off x="1876424" y="5410201"/>
            <a:ext cx="51248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
          <p:cNvSpPr txBox="1">
            <a:spLocks noGrp="1"/>
          </p:cNvSpPr>
          <p:nvPr>
            <p:ph type="sldNum" idx="12"/>
          </p:nvPr>
        </p:nvSpPr>
        <p:spPr>
          <a:xfrm>
            <a:off x="9896911" y="5410199"/>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1446212" y="609599"/>
            <a:ext cx="9302752" cy="274842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13"/>
          <p:cNvSpPr txBox="1">
            <a:spLocks noGrp="1"/>
          </p:cNvSpPr>
          <p:nvPr>
            <p:ph type="body" idx="1"/>
          </p:nvPr>
        </p:nvSpPr>
        <p:spPr>
          <a:xfrm>
            <a:off x="1720644" y="3365557"/>
            <a:ext cx="8752299" cy="548968"/>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5" name="Google Shape;185;p13"/>
          <p:cNvSpPr txBox="1">
            <a:spLocks noGrp="1"/>
          </p:cNvSpPr>
          <p:nvPr>
            <p:ph type="body" idx="2"/>
          </p:nvPr>
        </p:nvSpPr>
        <p:spPr>
          <a:xfrm>
            <a:off x="1141411" y="4309919"/>
            <a:ext cx="9906002" cy="1489496"/>
          </a:xfrm>
          <a:prstGeom prst="rect">
            <a:avLst/>
          </a:prstGeom>
          <a:noFill/>
          <a:ln>
            <a:noFill/>
          </a:ln>
        </p:spPr>
        <p:txBody>
          <a:bodyPr spcFirstLastPara="1" wrap="square" lIns="91425" tIns="45700" rIns="91425" bIns="45700" anchor="ctr" anchorCtr="0">
            <a:no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6" name="Google Shape;186;p1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13"/>
          <p:cNvSpPr txBox="1"/>
          <p:nvPr/>
        </p:nvSpPr>
        <p:spPr>
          <a:xfrm>
            <a:off x="903512" y="73239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
        <p:nvSpPr>
          <p:cNvPr id="190" name="Google Shape;190;p13"/>
          <p:cNvSpPr txBox="1"/>
          <p:nvPr/>
        </p:nvSpPr>
        <p:spPr>
          <a:xfrm>
            <a:off x="10537370" y="2764972"/>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91"/>
        <p:cNvGrpSpPr/>
        <p:nvPr/>
      </p:nvGrpSpPr>
      <p:grpSpPr>
        <a:xfrm>
          <a:off x="0" y="0"/>
          <a:ext cx="0" cy="0"/>
          <a:chOff x="0" y="0"/>
          <a:chExt cx="0" cy="0"/>
        </a:xfrm>
      </p:grpSpPr>
      <p:sp>
        <p:nvSpPr>
          <p:cNvPr id="192" name="Google Shape;192;p14"/>
          <p:cNvSpPr txBox="1">
            <a:spLocks noGrp="1"/>
          </p:cNvSpPr>
          <p:nvPr>
            <p:ph type="title"/>
          </p:nvPr>
        </p:nvSpPr>
        <p:spPr>
          <a:xfrm>
            <a:off x="1141410" y="2134041"/>
            <a:ext cx="9906001" cy="251183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4"/>
          <p:cNvSpPr txBox="1">
            <a:spLocks noGrp="1"/>
          </p:cNvSpPr>
          <p:nvPr>
            <p:ph type="body" idx="1"/>
          </p:nvPr>
        </p:nvSpPr>
        <p:spPr>
          <a:xfrm>
            <a:off x="1141364" y="4657655"/>
            <a:ext cx="9904505" cy="1140644"/>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94" name="Google Shape;194;p1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1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7"/>
        <p:cNvGrpSpPr/>
        <p:nvPr/>
      </p:nvGrpSpPr>
      <p:grpSpPr>
        <a:xfrm>
          <a:off x="0" y="0"/>
          <a:ext cx="0" cy="0"/>
          <a:chOff x="0" y="0"/>
          <a:chExt cx="0" cy="0"/>
        </a:xfrm>
      </p:grpSpPr>
      <p:sp>
        <p:nvSpPr>
          <p:cNvPr id="198" name="Google Shape;198;p15"/>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15"/>
          <p:cNvSpPr txBox="1">
            <a:spLocks noGrp="1"/>
          </p:cNvSpPr>
          <p:nvPr>
            <p:ph type="body" idx="1"/>
          </p:nvPr>
        </p:nvSpPr>
        <p:spPr>
          <a:xfrm>
            <a:off x="1141410" y="2674463"/>
            <a:ext cx="3196899"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0" name="Google Shape;200;p15"/>
          <p:cNvSpPr txBox="1">
            <a:spLocks noGrp="1"/>
          </p:cNvSpPr>
          <p:nvPr>
            <p:ph type="body" idx="2"/>
          </p:nvPr>
        </p:nvSpPr>
        <p:spPr>
          <a:xfrm>
            <a:off x="1127918" y="3360263"/>
            <a:ext cx="3208735" cy="2430936"/>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1" name="Google Shape;201;p15"/>
          <p:cNvSpPr txBox="1">
            <a:spLocks noGrp="1"/>
          </p:cNvSpPr>
          <p:nvPr>
            <p:ph type="body" idx="3"/>
          </p:nvPr>
        </p:nvSpPr>
        <p:spPr>
          <a:xfrm>
            <a:off x="4514766" y="2677635"/>
            <a:ext cx="3184385"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2" name="Google Shape;202;p15"/>
          <p:cNvSpPr txBox="1">
            <a:spLocks noGrp="1"/>
          </p:cNvSpPr>
          <p:nvPr>
            <p:ph type="body" idx="4"/>
          </p:nvPr>
        </p:nvSpPr>
        <p:spPr>
          <a:xfrm>
            <a:off x="4504213" y="3363435"/>
            <a:ext cx="3195830" cy="2430936"/>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3" name="Google Shape;203;p15"/>
          <p:cNvSpPr txBox="1">
            <a:spLocks noGrp="1"/>
          </p:cNvSpPr>
          <p:nvPr>
            <p:ph type="body" idx="5"/>
          </p:nvPr>
        </p:nvSpPr>
        <p:spPr>
          <a:xfrm>
            <a:off x="7852442" y="2674463"/>
            <a:ext cx="319496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4" name="Google Shape;204;p15"/>
          <p:cNvSpPr txBox="1">
            <a:spLocks noGrp="1"/>
          </p:cNvSpPr>
          <p:nvPr>
            <p:ph type="body" idx="6"/>
          </p:nvPr>
        </p:nvSpPr>
        <p:spPr>
          <a:xfrm>
            <a:off x="7852442" y="3360263"/>
            <a:ext cx="3194968" cy="2430936"/>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5" name="Google Shape;205;p1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8"/>
        <p:cNvGrpSpPr/>
        <p:nvPr/>
      </p:nvGrpSpPr>
      <p:grpSpPr>
        <a:xfrm>
          <a:off x="0" y="0"/>
          <a:ext cx="0" cy="0"/>
          <a:chOff x="0" y="0"/>
          <a:chExt cx="0" cy="0"/>
        </a:xfrm>
      </p:grpSpPr>
      <p:sp>
        <p:nvSpPr>
          <p:cNvPr id="209" name="Google Shape;209;p16"/>
          <p:cNvSpPr txBox="1">
            <a:spLocks noGrp="1"/>
          </p:cNvSpPr>
          <p:nvPr>
            <p:ph type="title"/>
          </p:nvPr>
        </p:nvSpPr>
        <p:spPr>
          <a:xfrm>
            <a:off x="1141411" y="609600"/>
            <a:ext cx="9905999" cy="1905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16"/>
          <p:cNvSpPr txBox="1">
            <a:spLocks noGrp="1"/>
          </p:cNvSpPr>
          <p:nvPr>
            <p:ph type="body" idx="1"/>
          </p:nvPr>
        </p:nvSpPr>
        <p:spPr>
          <a:xfrm>
            <a:off x="1141413" y="4404596"/>
            <a:ext cx="3195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1" name="Google Shape;211;p16"/>
          <p:cNvSpPr>
            <a:spLocks noGrp="1"/>
          </p:cNvSpPr>
          <p:nvPr>
            <p:ph type="pic" idx="2"/>
          </p:nvPr>
        </p:nvSpPr>
        <p:spPr>
          <a:xfrm>
            <a:off x="1141413" y="2666998"/>
            <a:ext cx="31952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212" name="Google Shape;212;p16"/>
          <p:cNvSpPr txBox="1">
            <a:spLocks noGrp="1"/>
          </p:cNvSpPr>
          <p:nvPr>
            <p:ph type="body" idx="3"/>
          </p:nvPr>
        </p:nvSpPr>
        <p:spPr>
          <a:xfrm>
            <a:off x="1141413" y="4980858"/>
            <a:ext cx="3195240" cy="817843"/>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3" name="Google Shape;213;p16"/>
          <p:cNvSpPr txBox="1">
            <a:spLocks noGrp="1"/>
          </p:cNvSpPr>
          <p:nvPr>
            <p:ph type="body" idx="4"/>
          </p:nvPr>
        </p:nvSpPr>
        <p:spPr>
          <a:xfrm>
            <a:off x="4489053" y="4404596"/>
            <a:ext cx="320040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4" name="Google Shape;214;p16"/>
          <p:cNvSpPr>
            <a:spLocks noGrp="1"/>
          </p:cNvSpPr>
          <p:nvPr>
            <p:ph type="pic" idx="5"/>
          </p:nvPr>
        </p:nvSpPr>
        <p:spPr>
          <a:xfrm>
            <a:off x="4489053" y="2666998"/>
            <a:ext cx="31989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215" name="Google Shape;215;p16"/>
          <p:cNvSpPr txBox="1">
            <a:spLocks noGrp="1"/>
          </p:cNvSpPr>
          <p:nvPr>
            <p:ph type="body" idx="6"/>
          </p:nvPr>
        </p:nvSpPr>
        <p:spPr>
          <a:xfrm>
            <a:off x="4487593" y="4980857"/>
            <a:ext cx="3200400" cy="810342"/>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6" name="Google Shape;216;p16"/>
          <p:cNvSpPr txBox="1">
            <a:spLocks noGrp="1"/>
          </p:cNvSpPr>
          <p:nvPr>
            <p:ph type="body" idx="7"/>
          </p:nvPr>
        </p:nvSpPr>
        <p:spPr>
          <a:xfrm>
            <a:off x="7852567" y="4404595"/>
            <a:ext cx="3190741"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7" name="Google Shape;217;p16"/>
          <p:cNvSpPr>
            <a:spLocks noGrp="1"/>
          </p:cNvSpPr>
          <p:nvPr>
            <p:ph type="pic" idx="8"/>
          </p:nvPr>
        </p:nvSpPr>
        <p:spPr>
          <a:xfrm>
            <a:off x="7852442" y="2666998"/>
            <a:ext cx="3194969"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218" name="Google Shape;218;p16"/>
          <p:cNvSpPr txBox="1">
            <a:spLocks noGrp="1"/>
          </p:cNvSpPr>
          <p:nvPr>
            <p:ph type="body" idx="9"/>
          </p:nvPr>
        </p:nvSpPr>
        <p:spPr>
          <a:xfrm>
            <a:off x="7852442" y="4980854"/>
            <a:ext cx="3194968" cy="810345"/>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9" name="Google Shape;219;p1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17"/>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17"/>
          <p:cNvSpPr txBox="1">
            <a:spLocks noGrp="1"/>
          </p:cNvSpPr>
          <p:nvPr>
            <p:ph type="body" idx="1"/>
          </p:nvPr>
        </p:nvSpPr>
        <p:spPr>
          <a:xfrm rot="5400000">
            <a:off x="4323555" y="-932655"/>
            <a:ext cx="3541714" cy="9905999"/>
          </a:xfrm>
          <a:prstGeom prst="rect">
            <a:avLst/>
          </a:prstGeom>
          <a:noFill/>
          <a:ln>
            <a:noFill/>
          </a:ln>
        </p:spPr>
        <p:txBody>
          <a:bodyPr spcFirstLastPara="1" wrap="square" lIns="91425" tIns="45700" rIns="91425" bIns="45700" anchor="t" anchorCtr="0">
            <a:no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5" name="Google Shape;225;p1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1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18"/>
          <p:cNvSpPr txBox="1">
            <a:spLocks noGrp="1"/>
          </p:cNvSpPr>
          <p:nvPr>
            <p:ph type="title"/>
          </p:nvPr>
        </p:nvSpPr>
        <p:spPr>
          <a:xfrm rot="5400000">
            <a:off x="7454105" y="2197894"/>
            <a:ext cx="5181601" cy="200501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18"/>
          <p:cNvSpPr txBox="1">
            <a:spLocks noGrp="1"/>
          </p:cNvSpPr>
          <p:nvPr>
            <p:ph type="body" idx="1"/>
          </p:nvPr>
        </p:nvSpPr>
        <p:spPr>
          <a:xfrm rot="5400000">
            <a:off x="2424904" y="-673895"/>
            <a:ext cx="5181601" cy="7748590"/>
          </a:xfrm>
          <a:prstGeom prst="rect">
            <a:avLst/>
          </a:prstGeom>
          <a:noFill/>
          <a:ln>
            <a:noFill/>
          </a:ln>
        </p:spPr>
        <p:txBody>
          <a:bodyPr spcFirstLastPara="1" wrap="square" lIns="91425" tIns="45700" rIns="91425" bIns="45700" anchor="t" anchorCtr="0">
            <a:no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31" name="Google Shape;231;p1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1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1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1" name="Google Shape;121;p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
          <p:cNvSpPr txBox="1">
            <a:spLocks noGrp="1"/>
          </p:cNvSpPr>
          <p:nvPr>
            <p:ph type="body" idx="1"/>
          </p:nvPr>
        </p:nvSpPr>
        <p:spPr>
          <a:xfrm>
            <a:off x="1141410" y="2249486"/>
            <a:ext cx="4878389" cy="3541714"/>
          </a:xfrm>
          <a:prstGeom prst="rect">
            <a:avLst/>
          </a:prstGeom>
          <a:noFill/>
          <a:ln>
            <a:noFill/>
          </a:ln>
        </p:spPr>
        <p:txBody>
          <a:bodyPr spcFirstLastPara="1" wrap="square" lIns="91425" tIns="45700" rIns="91425" bIns="45700" anchor="t" anchorCtr="0">
            <a:no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7" name="Google Shape;127;p4"/>
          <p:cNvSpPr txBox="1">
            <a:spLocks noGrp="1"/>
          </p:cNvSpPr>
          <p:nvPr>
            <p:ph type="body" idx="2"/>
          </p:nvPr>
        </p:nvSpPr>
        <p:spPr>
          <a:xfrm>
            <a:off x="6172200" y="2249486"/>
            <a:ext cx="4875211" cy="3541714"/>
          </a:xfrm>
          <a:prstGeom prst="rect">
            <a:avLst/>
          </a:prstGeom>
          <a:noFill/>
          <a:ln>
            <a:noFill/>
          </a:ln>
        </p:spPr>
        <p:txBody>
          <a:bodyPr spcFirstLastPara="1" wrap="square" lIns="91425" tIns="45700" rIns="91425" bIns="45700" anchor="t" anchorCtr="0">
            <a:no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8" name="Google Shape;128;p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p8"/>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8"/>
          <p:cNvSpPr txBox="1">
            <a:spLocks noGrp="1"/>
          </p:cNvSpPr>
          <p:nvPr>
            <p:ph type="body" idx="1"/>
          </p:nvPr>
        </p:nvSpPr>
        <p:spPr>
          <a:xfrm>
            <a:off x="1141411" y="4424362"/>
            <a:ext cx="9906000" cy="1374776"/>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2250"/>
              <a:buNone/>
              <a:defRPr sz="1800" cap="none">
                <a:solidFill>
                  <a:schemeClr val="lt1"/>
                </a:solidFill>
              </a:defRPr>
            </a:lvl1pPr>
            <a:lvl2pPr marL="914400" lvl="1" indent="-228600" algn="l">
              <a:lnSpc>
                <a:spcPct val="120000"/>
              </a:lnSpc>
              <a:spcBef>
                <a:spcPts val="500"/>
              </a:spcBef>
              <a:spcAft>
                <a:spcPts val="0"/>
              </a:spcAft>
              <a:buClr>
                <a:schemeClr val="lt1"/>
              </a:buClr>
              <a:buSzPts val="2250"/>
              <a:buNone/>
              <a:defRPr sz="1800">
                <a:solidFill>
                  <a:schemeClr val="lt1"/>
                </a:solidFill>
              </a:defRPr>
            </a:lvl2pPr>
            <a:lvl3pPr marL="1371600" lvl="2" indent="-228600" algn="l">
              <a:lnSpc>
                <a:spcPct val="120000"/>
              </a:lnSpc>
              <a:spcBef>
                <a:spcPts val="500"/>
              </a:spcBef>
              <a:spcAft>
                <a:spcPts val="0"/>
              </a:spcAft>
              <a:buClr>
                <a:schemeClr val="lt1"/>
              </a:buClr>
              <a:buSzPts val="2250"/>
              <a:buNone/>
              <a:defRPr sz="1800">
                <a:solidFill>
                  <a:schemeClr val="lt1"/>
                </a:solidFill>
              </a:defRPr>
            </a:lvl3pPr>
            <a:lvl4pPr marL="1828800" lvl="3" indent="-228600" algn="l">
              <a:lnSpc>
                <a:spcPct val="120000"/>
              </a:lnSpc>
              <a:spcBef>
                <a:spcPts val="500"/>
              </a:spcBef>
              <a:spcAft>
                <a:spcPts val="0"/>
              </a:spcAft>
              <a:buClr>
                <a:schemeClr val="lt1"/>
              </a:buClr>
              <a:buSzPts val="2000"/>
              <a:buNone/>
              <a:defRPr sz="1600">
                <a:solidFill>
                  <a:schemeClr val="lt1"/>
                </a:solidFill>
              </a:defRPr>
            </a:lvl4pPr>
            <a:lvl5pPr marL="2286000" lvl="4" indent="-228600" algn="l">
              <a:lnSpc>
                <a:spcPct val="120000"/>
              </a:lnSpc>
              <a:spcBef>
                <a:spcPts val="500"/>
              </a:spcBef>
              <a:spcAft>
                <a:spcPts val="0"/>
              </a:spcAft>
              <a:buClr>
                <a:schemeClr val="lt1"/>
              </a:buClr>
              <a:buSzPts val="2000"/>
              <a:buNone/>
              <a:defRPr sz="1600">
                <a:solidFill>
                  <a:schemeClr val="lt1"/>
                </a:solidFill>
              </a:defRPr>
            </a:lvl5pPr>
            <a:lvl6pPr marL="2743200" lvl="5" indent="-228600" algn="l">
              <a:lnSpc>
                <a:spcPct val="120000"/>
              </a:lnSpc>
              <a:spcBef>
                <a:spcPts val="500"/>
              </a:spcBef>
              <a:spcAft>
                <a:spcPts val="0"/>
              </a:spcAft>
              <a:buClr>
                <a:schemeClr val="lt1"/>
              </a:buClr>
              <a:buSzPts val="2000"/>
              <a:buNone/>
              <a:defRPr sz="1600">
                <a:solidFill>
                  <a:schemeClr val="lt1"/>
                </a:solidFill>
              </a:defRPr>
            </a:lvl6pPr>
            <a:lvl7pPr marL="3200400" lvl="6" indent="-228600" algn="l">
              <a:lnSpc>
                <a:spcPct val="120000"/>
              </a:lnSpc>
              <a:spcBef>
                <a:spcPts val="500"/>
              </a:spcBef>
              <a:spcAft>
                <a:spcPts val="0"/>
              </a:spcAft>
              <a:buClr>
                <a:schemeClr val="lt1"/>
              </a:buClr>
              <a:buSzPts val="2000"/>
              <a:buNone/>
              <a:defRPr sz="1600">
                <a:solidFill>
                  <a:schemeClr val="lt1"/>
                </a:solidFill>
              </a:defRPr>
            </a:lvl7pPr>
            <a:lvl8pPr marL="3657600" lvl="7" indent="-228600" algn="l">
              <a:lnSpc>
                <a:spcPct val="120000"/>
              </a:lnSpc>
              <a:spcBef>
                <a:spcPts val="500"/>
              </a:spcBef>
              <a:spcAft>
                <a:spcPts val="0"/>
              </a:spcAft>
              <a:buClr>
                <a:schemeClr val="lt1"/>
              </a:buClr>
              <a:buSzPts val="2000"/>
              <a:buNone/>
              <a:defRPr sz="1600">
                <a:solidFill>
                  <a:schemeClr val="lt1"/>
                </a:solidFill>
              </a:defRPr>
            </a:lvl8pPr>
            <a:lvl9pPr marL="4114800" lvl="8" indent="-228600" algn="l">
              <a:lnSpc>
                <a:spcPct val="120000"/>
              </a:lnSpc>
              <a:spcBef>
                <a:spcPts val="500"/>
              </a:spcBef>
              <a:spcAft>
                <a:spcPts val="0"/>
              </a:spcAft>
              <a:buClr>
                <a:schemeClr val="lt1"/>
              </a:buClr>
              <a:buSzPts val="2000"/>
              <a:buNone/>
              <a:defRPr sz="1600">
                <a:solidFill>
                  <a:schemeClr val="lt1"/>
                </a:solidFill>
              </a:defRPr>
            </a:lvl9pPr>
          </a:lstStyle>
          <a:p>
            <a:endParaRPr/>
          </a:p>
        </p:txBody>
      </p:sp>
      <p:sp>
        <p:nvSpPr>
          <p:cNvPr id="150" name="Google Shape;150;p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1141411" y="619126"/>
            <a:ext cx="9906000" cy="147796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9"/>
          <p:cNvSpPr txBox="1">
            <a:spLocks noGrp="1"/>
          </p:cNvSpPr>
          <p:nvPr>
            <p:ph type="body" idx="1"/>
          </p:nvPr>
        </p:nvSpPr>
        <p:spPr>
          <a:xfrm>
            <a:off x="1370019" y="2249486"/>
            <a:ext cx="4649783"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56" name="Google Shape;156;p9"/>
          <p:cNvSpPr txBox="1">
            <a:spLocks noGrp="1"/>
          </p:cNvSpPr>
          <p:nvPr>
            <p:ph type="body" idx="2"/>
          </p:nvPr>
        </p:nvSpPr>
        <p:spPr>
          <a:xfrm>
            <a:off x="1141410" y="3073397"/>
            <a:ext cx="4878391" cy="2717801"/>
          </a:xfrm>
          <a:prstGeom prst="rect">
            <a:avLst/>
          </a:prstGeom>
          <a:noFill/>
          <a:ln>
            <a:noFill/>
          </a:ln>
        </p:spPr>
        <p:txBody>
          <a:bodyPr spcFirstLastPara="1" wrap="square" lIns="91425" tIns="45700" rIns="91425" bIns="45700" anchor="t" anchorCtr="0">
            <a:no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57" name="Google Shape;157;p9"/>
          <p:cNvSpPr txBox="1">
            <a:spLocks noGrp="1"/>
          </p:cNvSpPr>
          <p:nvPr>
            <p:ph type="body" idx="3"/>
          </p:nvPr>
        </p:nvSpPr>
        <p:spPr>
          <a:xfrm>
            <a:off x="6400808" y="2249485"/>
            <a:ext cx="4646602"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58" name="Google Shape;158;p9"/>
          <p:cNvSpPr txBox="1">
            <a:spLocks noGrp="1"/>
          </p:cNvSpPr>
          <p:nvPr>
            <p:ph type="body" idx="4"/>
          </p:nvPr>
        </p:nvSpPr>
        <p:spPr>
          <a:xfrm>
            <a:off x="6172200" y="3073397"/>
            <a:ext cx="4875210" cy="2717801"/>
          </a:xfrm>
          <a:prstGeom prst="rect">
            <a:avLst/>
          </a:prstGeom>
          <a:noFill/>
          <a:ln>
            <a:noFill/>
          </a:ln>
        </p:spPr>
        <p:txBody>
          <a:bodyPr spcFirstLastPara="1" wrap="square" lIns="91425" tIns="45700" rIns="91425" bIns="45700" anchor="t" anchorCtr="0">
            <a:no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59" name="Google Shape;159;p9"/>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69"/>
        <p:cNvGrpSpPr/>
        <p:nvPr/>
      </p:nvGrpSpPr>
      <p:grpSpPr>
        <a:xfrm>
          <a:off x="0" y="0"/>
          <a:ext cx="0" cy="0"/>
          <a:chOff x="0" y="0"/>
          <a:chExt cx="0" cy="0"/>
        </a:xfrm>
      </p:grpSpPr>
      <p:sp>
        <p:nvSpPr>
          <p:cNvPr id="170" name="Google Shape;170;p11"/>
          <p:cNvSpPr txBox="1">
            <a:spLocks noGrp="1"/>
          </p:cNvSpPr>
          <p:nvPr>
            <p:ph type="title"/>
          </p:nvPr>
        </p:nvSpPr>
        <p:spPr>
          <a:xfrm>
            <a:off x="1141410" y="4304664"/>
            <a:ext cx="9912355" cy="81935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11"/>
          <p:cNvSpPr>
            <a:spLocks noGrp="1"/>
          </p:cNvSpPr>
          <p:nvPr>
            <p:ph type="pic" idx="2"/>
          </p:nvPr>
        </p:nvSpPr>
        <p:spPr>
          <a:xfrm>
            <a:off x="1141411" y="606426"/>
            <a:ext cx="9912354" cy="3299778"/>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4000"/>
              <a:buFont typeface="Arial"/>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72" name="Google Shape;172;p11"/>
          <p:cNvSpPr txBox="1">
            <a:spLocks noGrp="1"/>
          </p:cNvSpPr>
          <p:nvPr>
            <p:ph type="body" idx="1"/>
          </p:nvPr>
        </p:nvSpPr>
        <p:spPr>
          <a:xfrm>
            <a:off x="1141364" y="5124020"/>
            <a:ext cx="9910859" cy="682472"/>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73" name="Google Shape;173;p1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6"/>
        <p:cNvGrpSpPr/>
        <p:nvPr/>
      </p:nvGrpSpPr>
      <p:grpSpPr>
        <a:xfrm>
          <a:off x="0" y="0"/>
          <a:ext cx="0" cy="0"/>
          <a:chOff x="0" y="0"/>
          <a:chExt cx="0" cy="0"/>
        </a:xfrm>
      </p:grpSpPr>
      <p:sp>
        <p:nvSpPr>
          <p:cNvPr id="177" name="Google Shape;177;p12"/>
          <p:cNvSpPr txBox="1">
            <a:spLocks noGrp="1"/>
          </p:cNvSpPr>
          <p:nvPr>
            <p:ph type="title"/>
          </p:nvPr>
        </p:nvSpPr>
        <p:spPr>
          <a:xfrm>
            <a:off x="1141456" y="609600"/>
            <a:ext cx="9905955" cy="3429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12"/>
          <p:cNvSpPr txBox="1">
            <a:spLocks noGrp="1"/>
          </p:cNvSpPr>
          <p:nvPr>
            <p:ph type="body" idx="1"/>
          </p:nvPr>
        </p:nvSpPr>
        <p:spPr>
          <a:xfrm>
            <a:off x="1141410" y="4419599"/>
            <a:ext cx="9904459" cy="1371599"/>
          </a:xfrm>
          <a:prstGeom prst="rect">
            <a:avLst/>
          </a:prstGeom>
          <a:noFill/>
          <a:ln>
            <a:noFill/>
          </a:ln>
        </p:spPr>
        <p:txBody>
          <a:bodyPr spcFirstLastPara="1" wrap="square" lIns="91425" tIns="45700" rIns="91425" bIns="45700" anchor="ctr" anchorCtr="0">
            <a:no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79" name="Google Shape;179;p1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pic>
        <p:nvPicPr>
          <p:cNvPr id="10" name="Google Shape;10;p1" descr="\\DROBO-FS\QuickDrops\JB\PPTX NG\Droplets\LightingOverlay.png"/>
          <p:cNvPicPr preferRelativeResize="0"/>
          <p:nvPr/>
        </p:nvPicPr>
        <p:blipFill rotWithShape="1">
          <a:blip r:embed="rId18">
            <a:alphaModFix amt="30000"/>
          </a:blip>
          <a:srcRect/>
          <a:stretch/>
        </p:blipFill>
        <p:spPr>
          <a:xfrm>
            <a:off x="0" y="-1"/>
            <a:ext cx="12192003" cy="6858001"/>
          </a:xfrm>
          <a:prstGeom prst="rect">
            <a:avLst/>
          </a:prstGeom>
          <a:noFill/>
          <a:ln>
            <a:noFill/>
          </a:ln>
        </p:spPr>
      </p:pic>
      <p:sp>
        <p:nvSpPr>
          <p:cNvPr id="51" name="Google Shape;51;p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3" name="Google Shape;53;p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4" name="Google Shape;54;p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5" name="Google Shape;55;p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ze7Fff2YKfM?feature=oembed"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cid:538D6913-43EB-4AFA-A724-CD262361F989" TargetMode="Externa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2.png"/><Relationship Id="rId18" Type="http://schemas.openxmlformats.org/officeDocument/2006/relationships/customXml" Target="../ink/ink8.xm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customXml" Target="../ink/ink5.xml"/><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customXml" Target="../ink/ink4.xml"/><Relationship Id="rId19" Type="http://schemas.openxmlformats.org/officeDocument/2006/relationships/image" Target="../media/image15.png"/><Relationship Id="rId4" Type="http://schemas.openxmlformats.org/officeDocument/2006/relationships/customXml" Target="../ink/ink1.xml"/><Relationship Id="rId9" Type="http://schemas.openxmlformats.org/officeDocument/2006/relationships/image" Target="../media/image10.png"/><Relationship Id="rId14" Type="http://schemas.openxmlformats.org/officeDocument/2006/relationships/customXml" Target="../ink/ink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grpSp>
        <p:nvGrpSpPr>
          <p:cNvPr id="291" name="Google Shape;291;p21"/>
          <p:cNvGrpSpPr/>
          <p:nvPr/>
        </p:nvGrpSpPr>
        <p:grpSpPr>
          <a:xfrm>
            <a:off x="51586" y="82767"/>
            <a:ext cx="12524522" cy="6858001"/>
            <a:chOff x="1" y="-1"/>
            <a:chExt cx="12524522" cy="6858001"/>
          </a:xfrm>
        </p:grpSpPr>
        <p:sp>
          <p:nvSpPr>
            <p:cNvPr id="292" name="Google Shape;292;p21"/>
            <p:cNvSpPr/>
            <p:nvPr/>
          </p:nvSpPr>
          <p:spPr>
            <a:xfrm>
              <a:off x="1" y="-1"/>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293" name="Google Shape;293;p21"/>
            <p:cNvPicPr preferRelativeResize="0"/>
            <p:nvPr/>
          </p:nvPicPr>
          <p:blipFill rotWithShape="1">
            <a:blip r:embed="rId4">
              <a:alphaModFix amt="30000"/>
            </a:blip>
            <a:srcRect/>
            <a:stretch/>
          </p:blipFill>
          <p:spPr>
            <a:xfrm>
              <a:off x="332520" y="-1"/>
              <a:ext cx="12192003" cy="6858001"/>
            </a:xfrm>
            <a:prstGeom prst="rect">
              <a:avLst/>
            </a:prstGeom>
            <a:noFill/>
            <a:ln>
              <a:noFill/>
            </a:ln>
          </p:spPr>
        </p:pic>
      </p:grpSp>
      <p:sp>
        <p:nvSpPr>
          <p:cNvPr id="294" name="Google Shape;294;p21"/>
          <p:cNvSpPr txBox="1">
            <a:spLocks noGrp="1"/>
          </p:cNvSpPr>
          <p:nvPr>
            <p:ph type="ctrTitle"/>
          </p:nvPr>
        </p:nvSpPr>
        <p:spPr>
          <a:xfrm>
            <a:off x="6304257" y="431692"/>
            <a:ext cx="5843588" cy="3021013"/>
          </a:xfrm>
          <a:prstGeom prst="rect">
            <a:avLst/>
          </a:prstGeom>
          <a:noFill/>
          <a:ln>
            <a:noFill/>
          </a:ln>
        </p:spPr>
        <p:txBody>
          <a:bodyPr spcFirstLastPara="1" wrap="square" lIns="91425" tIns="45700" rIns="91425" bIns="45700" anchor="b" anchorCtr="0">
            <a:noAutofit/>
          </a:bodyPr>
          <a:lstStyle/>
          <a:p>
            <a:r>
              <a:rPr lang="en-US" sz="4400" b="1" dirty="0"/>
              <a:t>Organizational Transformation in Equity</a:t>
            </a:r>
            <a:endParaRPr lang="en-US" sz="4000" dirty="0"/>
          </a:p>
        </p:txBody>
      </p:sp>
      <p:sp>
        <p:nvSpPr>
          <p:cNvPr id="295" name="Google Shape;295;p21"/>
          <p:cNvSpPr txBox="1">
            <a:spLocks noGrp="1"/>
          </p:cNvSpPr>
          <p:nvPr>
            <p:ph type="subTitle" idx="1"/>
          </p:nvPr>
        </p:nvSpPr>
        <p:spPr>
          <a:xfrm>
            <a:off x="6313847" y="3589681"/>
            <a:ext cx="5234823" cy="1655762"/>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2"/>
              </a:buClr>
              <a:buSzPts val="3000"/>
              <a:buNone/>
            </a:pPr>
            <a:r>
              <a:rPr lang="en-US" sz="2300" dirty="0"/>
              <a:t>Marie-Elizabeth </a:t>
            </a:r>
            <a:r>
              <a:rPr lang="en-US" sz="2300" dirty="0" err="1"/>
              <a:t>Ramas</a:t>
            </a:r>
            <a:r>
              <a:rPr lang="en-US" sz="2300" dirty="0"/>
              <a:t>, MD, FAAFP</a:t>
            </a:r>
            <a:endParaRPr sz="2300" dirty="0"/>
          </a:p>
          <a:p>
            <a:pPr marL="0" lvl="0" indent="0" algn="l" rtl="0">
              <a:lnSpc>
                <a:spcPct val="120000"/>
              </a:lnSpc>
              <a:spcBef>
                <a:spcPts val="0"/>
              </a:spcBef>
              <a:spcAft>
                <a:spcPts val="0"/>
              </a:spcAft>
              <a:buClr>
                <a:schemeClr val="lt2"/>
              </a:buClr>
              <a:buSzPts val="2500"/>
              <a:buNone/>
            </a:pPr>
            <a:r>
              <a:rPr lang="en-US" sz="2300" dirty="0"/>
              <a:t>VMS Annual Meeting</a:t>
            </a:r>
          </a:p>
          <a:p>
            <a:pPr marL="0" lvl="0" indent="0" algn="l" rtl="0">
              <a:lnSpc>
                <a:spcPct val="120000"/>
              </a:lnSpc>
              <a:spcBef>
                <a:spcPts val="0"/>
              </a:spcBef>
              <a:spcAft>
                <a:spcPts val="0"/>
              </a:spcAft>
              <a:buClr>
                <a:schemeClr val="lt2"/>
              </a:buClr>
              <a:buSzPts val="2500"/>
              <a:buNone/>
            </a:pPr>
            <a:r>
              <a:rPr lang="en-US" sz="2300" dirty="0"/>
              <a:t>November 7, 2020</a:t>
            </a:r>
            <a:endParaRPr sz="2300" dirty="0"/>
          </a:p>
        </p:txBody>
      </p:sp>
      <p:pic>
        <p:nvPicPr>
          <p:cNvPr id="296" name="Google Shape;296;p21"/>
          <p:cNvPicPr preferRelativeResize="0"/>
          <p:nvPr/>
        </p:nvPicPr>
        <p:blipFill rotWithShape="1">
          <a:blip r:embed="rId5">
            <a:alphaModFix/>
          </a:blip>
          <a:srcRect t="9332" r="2" b="15002"/>
          <a:stretch/>
        </p:blipFill>
        <p:spPr>
          <a:xfrm>
            <a:off x="-5597" y="10"/>
            <a:ext cx="6101597" cy="6857990"/>
          </a:xfrm>
          <a:prstGeom prst="rect">
            <a:avLst/>
          </a:prstGeom>
          <a:gradFill>
            <a:gsLst>
              <a:gs pos="0">
                <a:srgbClr val="D1E8AD"/>
              </a:gs>
              <a:gs pos="83000">
                <a:srgbClr val="D1E8AD"/>
              </a:gs>
              <a:gs pos="100000">
                <a:srgbClr val="E0EFC8"/>
              </a:gs>
            </a:gsLst>
            <a:lin ang="5400000" scaled="0"/>
          </a:gra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
        <p:cNvGrpSpPr/>
        <p:nvPr/>
      </p:nvGrpSpPr>
      <p:grpSpPr>
        <a:xfrm>
          <a:off x="0" y="0"/>
          <a:ext cx="0" cy="0"/>
          <a:chOff x="0" y="0"/>
          <a:chExt cx="0" cy="0"/>
        </a:xfrm>
      </p:grpSpPr>
      <p:pic>
        <p:nvPicPr>
          <p:cNvPr id="402" name="Google Shape;402;p27" descr="infographic"/>
          <p:cNvPicPr preferRelativeResize="0"/>
          <p:nvPr/>
        </p:nvPicPr>
        <p:blipFill rotWithShape="1">
          <a:blip r:embed="rId4">
            <a:alphaModFix/>
          </a:blip>
          <a:srcRect/>
          <a:stretch/>
        </p:blipFill>
        <p:spPr>
          <a:xfrm>
            <a:off x="716917" y="403265"/>
            <a:ext cx="10758165" cy="6051469"/>
          </a:xfrm>
          <a:prstGeom prst="rect">
            <a:avLst/>
          </a:prstGeom>
          <a:noFill/>
          <a:ln>
            <a:noFill/>
          </a:ln>
        </p:spPr>
      </p:pic>
      <p:sp>
        <p:nvSpPr>
          <p:cNvPr id="4" name="Oval 3">
            <a:extLst>
              <a:ext uri="{FF2B5EF4-FFF2-40B4-BE49-F238E27FC236}">
                <a16:creationId xmlns:a16="http://schemas.microsoft.com/office/drawing/2014/main" id="{FA1A008B-BF48-4082-9BA8-F3ACCB545721}"/>
              </a:ext>
            </a:extLst>
          </p:cNvPr>
          <p:cNvSpPr/>
          <p:nvPr/>
        </p:nvSpPr>
        <p:spPr>
          <a:xfrm>
            <a:off x="8208818" y="477495"/>
            <a:ext cx="2736272" cy="914400"/>
          </a:xfrm>
          <a:prstGeom prst="ellipse">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0FA4CE22-579E-442E-AC36-32E02F8BA277}"/>
              </a:ext>
            </a:extLst>
          </p:cNvPr>
          <p:cNvSpPr txBox="1"/>
          <p:nvPr/>
        </p:nvSpPr>
        <p:spPr>
          <a:xfrm>
            <a:off x="8544790" y="711041"/>
            <a:ext cx="2667000" cy="307777"/>
          </a:xfrm>
          <a:prstGeom prst="rect">
            <a:avLst/>
          </a:prstGeom>
          <a:noFill/>
        </p:spPr>
        <p:txBody>
          <a:bodyPr wrap="square" rtlCol="0">
            <a:spAutoFit/>
          </a:bodyPr>
          <a:lstStyle/>
          <a:p>
            <a:r>
              <a:rPr lang="en-US" dirty="0">
                <a:solidFill>
                  <a:schemeClr val="bg2"/>
                </a:solidFill>
              </a:rPr>
              <a:t>Everyone gets the same</a:t>
            </a:r>
          </a:p>
        </p:txBody>
      </p:sp>
      <p:sp>
        <p:nvSpPr>
          <p:cNvPr id="5" name="Oval 4">
            <a:extLst>
              <a:ext uri="{FF2B5EF4-FFF2-40B4-BE49-F238E27FC236}">
                <a16:creationId xmlns:a16="http://schemas.microsoft.com/office/drawing/2014/main" id="{7C4EEAAE-BF5D-4328-9922-B3ED8B32619D}"/>
              </a:ext>
            </a:extLst>
          </p:cNvPr>
          <p:cNvSpPr/>
          <p:nvPr/>
        </p:nvSpPr>
        <p:spPr>
          <a:xfrm>
            <a:off x="8108373" y="3125688"/>
            <a:ext cx="2937163"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84FACD96-DB88-40B1-A647-3E90BEE2DF91}"/>
              </a:ext>
            </a:extLst>
          </p:cNvPr>
          <p:cNvSpPr txBox="1"/>
          <p:nvPr/>
        </p:nvSpPr>
        <p:spPr>
          <a:xfrm>
            <a:off x="8274627" y="3428999"/>
            <a:ext cx="2937163" cy="307777"/>
          </a:xfrm>
          <a:prstGeom prst="rect">
            <a:avLst/>
          </a:prstGeom>
          <a:noFill/>
        </p:spPr>
        <p:txBody>
          <a:bodyPr wrap="square" rtlCol="0">
            <a:spAutoFit/>
          </a:bodyPr>
          <a:lstStyle/>
          <a:p>
            <a:r>
              <a:rPr lang="en-US" dirty="0">
                <a:solidFill>
                  <a:schemeClr val="bg2"/>
                </a:solidFill>
              </a:rPr>
              <a:t>Everyone gets what they need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350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3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350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2"/>
        <p:cNvGrpSpPr/>
        <p:nvPr/>
      </p:nvGrpSpPr>
      <p:grpSpPr>
        <a:xfrm>
          <a:off x="0" y="0"/>
          <a:ext cx="0" cy="0"/>
          <a:chOff x="0" y="0"/>
          <a:chExt cx="0" cy="0"/>
        </a:xfrm>
      </p:grpSpPr>
      <p:pic>
        <p:nvPicPr>
          <p:cNvPr id="573" name="Google Shape;573;p32"/>
          <p:cNvPicPr preferRelativeResize="0"/>
          <p:nvPr/>
        </p:nvPicPr>
        <p:blipFill rotWithShape="1">
          <a:blip r:embed="rId4">
            <a:alphaModFix amt="30000"/>
          </a:blip>
          <a:srcRect/>
          <a:stretch/>
        </p:blipFill>
        <p:spPr>
          <a:xfrm>
            <a:off x="0" y="-1"/>
            <a:ext cx="12192003" cy="6858001"/>
          </a:xfrm>
          <a:prstGeom prst="rect">
            <a:avLst/>
          </a:prstGeom>
          <a:noFill/>
          <a:ln>
            <a:noFill/>
          </a:ln>
        </p:spPr>
      </p:pic>
      <p:grpSp>
        <p:nvGrpSpPr>
          <p:cNvPr id="574" name="Google Shape;574;p32"/>
          <p:cNvGrpSpPr/>
          <p:nvPr/>
        </p:nvGrpSpPr>
        <p:grpSpPr>
          <a:xfrm>
            <a:off x="-14288" y="0"/>
            <a:ext cx="12053888" cy="6858001"/>
            <a:chOff x="-14288" y="0"/>
            <a:chExt cx="12053888" cy="6858001"/>
          </a:xfrm>
        </p:grpSpPr>
        <p:grpSp>
          <p:nvGrpSpPr>
            <p:cNvPr id="575" name="Google Shape;575;p32"/>
            <p:cNvGrpSpPr/>
            <p:nvPr/>
          </p:nvGrpSpPr>
          <p:grpSpPr>
            <a:xfrm>
              <a:off x="-14288" y="0"/>
              <a:ext cx="1220788" cy="6858001"/>
              <a:chOff x="-14288" y="0"/>
              <a:chExt cx="1220788" cy="6858001"/>
            </a:xfrm>
          </p:grpSpPr>
          <p:sp>
            <p:nvSpPr>
              <p:cNvPr id="576" name="Google Shape;576;p32"/>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2"/>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2"/>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2"/>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580" name="Google Shape;580;p32"/>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2"/>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582" name="Google Shape;582;p32"/>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583" name="Google Shape;583;p32"/>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2"/>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2"/>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586" name="Google Shape;586;p32"/>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7" name="Google Shape;587;p32"/>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588" name="Google Shape;588;p32"/>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589" name="Google Shape;589;p32"/>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590" name="Google Shape;590;p32"/>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591" name="Google Shape;591;p32"/>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2"/>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2"/>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594" name="Google Shape;594;p32"/>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2"/>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596" name="Google Shape;596;p32"/>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2"/>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598" name="Google Shape;598;p32"/>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599" name="Google Shape;599;p32"/>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2"/>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2"/>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602" name="Google Shape;602;p32"/>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2"/>
            <p:cNvGrpSpPr/>
            <p:nvPr/>
          </p:nvGrpSpPr>
          <p:grpSpPr>
            <a:xfrm>
              <a:off x="11364912" y="0"/>
              <a:ext cx="674688" cy="6848476"/>
              <a:chOff x="11364912" y="0"/>
              <a:chExt cx="674688" cy="6848476"/>
            </a:xfrm>
          </p:grpSpPr>
          <p:sp>
            <p:nvSpPr>
              <p:cNvPr id="604" name="Google Shape;604;p32"/>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00" scaled="0"/>
              </a:gradFill>
              <a:ln>
                <a:noFill/>
              </a:ln>
            </p:spPr>
          </p:sp>
          <p:sp>
            <p:nvSpPr>
              <p:cNvPr id="605" name="Google Shape;605;p32"/>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2"/>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2"/>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00" scaled="0"/>
              </a:gradFill>
              <a:ln>
                <a:noFill/>
              </a:ln>
            </p:spPr>
          </p:sp>
          <p:sp>
            <p:nvSpPr>
              <p:cNvPr id="608" name="Google Shape;608;p32"/>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00" scaled="0"/>
              </a:gradFill>
              <a:ln>
                <a:noFill/>
              </a:ln>
            </p:spPr>
          </p:sp>
          <p:sp>
            <p:nvSpPr>
              <p:cNvPr id="610" name="Google Shape;610;p32"/>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00" scaled="0"/>
              </a:gradFill>
              <a:ln>
                <a:noFill/>
              </a:ln>
            </p:spPr>
          </p:sp>
          <p:sp>
            <p:nvSpPr>
              <p:cNvPr id="612" name="Google Shape;612;p32"/>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2"/>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4" name="Google Shape;614;p32"/>
          <p:cNvGrpSpPr/>
          <p:nvPr/>
        </p:nvGrpSpPr>
        <p:grpSpPr>
          <a:xfrm>
            <a:off x="0" y="-1"/>
            <a:ext cx="12192003" cy="6858001"/>
            <a:chOff x="0" y="-1"/>
            <a:chExt cx="12192003" cy="6858001"/>
          </a:xfrm>
        </p:grpSpPr>
        <p:sp>
          <p:nvSpPr>
            <p:cNvPr id="615" name="Google Shape;615;p32"/>
            <p:cNvSpPr/>
            <p:nvPr/>
          </p:nvSpPr>
          <p:spPr>
            <a:xfrm>
              <a:off x="1" y="-1"/>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616" name="Google Shape;616;p32"/>
            <p:cNvPicPr preferRelativeResize="0"/>
            <p:nvPr/>
          </p:nvPicPr>
          <p:blipFill rotWithShape="1">
            <a:blip r:embed="rId5">
              <a:alphaModFix amt="30000"/>
            </a:blip>
            <a:srcRect/>
            <a:stretch/>
          </p:blipFill>
          <p:spPr>
            <a:xfrm>
              <a:off x="0" y="-1"/>
              <a:ext cx="12192003" cy="6858001"/>
            </a:xfrm>
            <a:prstGeom prst="rect">
              <a:avLst/>
            </a:prstGeom>
            <a:noFill/>
            <a:ln>
              <a:noFill/>
            </a:ln>
          </p:spPr>
        </p:pic>
      </p:grpSp>
      <p:sp>
        <p:nvSpPr>
          <p:cNvPr id="617" name="Google Shape;617;p32"/>
          <p:cNvSpPr txBox="1">
            <a:spLocks noGrp="1"/>
          </p:cNvSpPr>
          <p:nvPr>
            <p:ph type="title"/>
          </p:nvPr>
        </p:nvSpPr>
        <p:spPr>
          <a:xfrm>
            <a:off x="4996697" y="618518"/>
            <a:ext cx="6050713" cy="147857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en-US"/>
              <a:t>IMPLICIT BIAS </a:t>
            </a:r>
            <a:endParaRPr/>
          </a:p>
        </p:txBody>
      </p:sp>
      <p:pic>
        <p:nvPicPr>
          <p:cNvPr id="618" name="Google Shape;618;p32"/>
          <p:cNvPicPr preferRelativeResize="0">
            <a:picLocks noGrp="1"/>
          </p:cNvPicPr>
          <p:nvPr>
            <p:ph type="body" idx="1"/>
          </p:nvPr>
        </p:nvPicPr>
        <p:blipFill rotWithShape="1">
          <a:blip r:embed="rId6">
            <a:alphaModFix/>
          </a:blip>
          <a:srcRect l="8320" r="10485"/>
          <a:stretch/>
        </p:blipFill>
        <p:spPr>
          <a:xfrm>
            <a:off x="-5597" y="10"/>
            <a:ext cx="4635583" cy="6857990"/>
          </a:xfrm>
          <a:prstGeom prst="rect">
            <a:avLst/>
          </a:prstGeom>
          <a:noFill/>
          <a:ln>
            <a:noFill/>
          </a:ln>
        </p:spPr>
      </p:pic>
      <p:sp>
        <p:nvSpPr>
          <p:cNvPr id="674" name="Google Shape;674;p32"/>
          <p:cNvSpPr txBox="1">
            <a:spLocks noGrp="1"/>
          </p:cNvSpPr>
          <p:nvPr>
            <p:ph type="body" idx="2"/>
          </p:nvPr>
        </p:nvSpPr>
        <p:spPr>
          <a:xfrm>
            <a:off x="4968958" y="2249487"/>
            <a:ext cx="6078453" cy="3541714"/>
          </a:xfrm>
          <a:prstGeom prst="rect">
            <a:avLst/>
          </a:prstGeom>
          <a:noFill/>
          <a:ln>
            <a:noFill/>
          </a:ln>
        </p:spPr>
        <p:txBody>
          <a:bodyPr spcFirstLastPara="1" wrap="square" lIns="91425" tIns="45700" rIns="91425" bIns="45700" anchor="t" anchorCtr="0">
            <a:noAutofit/>
          </a:bodyPr>
          <a:lstStyle/>
          <a:p>
            <a:pPr marL="228600" lvl="0" indent="0" algn="l" rtl="0">
              <a:lnSpc>
                <a:spcPct val="120000"/>
              </a:lnSpc>
              <a:spcBef>
                <a:spcPts val="0"/>
              </a:spcBef>
              <a:spcAft>
                <a:spcPts val="0"/>
              </a:spcAft>
              <a:buNone/>
            </a:pPr>
            <a:r>
              <a:rPr lang="en-US" dirty="0"/>
              <a:t>“the attitudes or stereotypes that affect our understanding, actions, and decisions in an unconscious manner”</a:t>
            </a:r>
            <a:endParaRPr dirty="0"/>
          </a:p>
        </p:txBody>
      </p:sp>
      <p:grpSp>
        <p:nvGrpSpPr>
          <p:cNvPr id="619" name="Google Shape;619;p32"/>
          <p:cNvGrpSpPr/>
          <p:nvPr/>
        </p:nvGrpSpPr>
        <p:grpSpPr>
          <a:xfrm>
            <a:off x="0" y="0"/>
            <a:ext cx="2305051" cy="6858001"/>
            <a:chOff x="0" y="0"/>
            <a:chExt cx="2305051" cy="6858001"/>
          </a:xfrm>
        </p:grpSpPr>
        <p:sp>
          <p:nvSpPr>
            <p:cNvPr id="620" name="Google Shape;620;p32"/>
            <p:cNvSpPr/>
            <p:nvPr/>
          </p:nvSpPr>
          <p:spPr>
            <a:xfrm>
              <a:off x="1209675" y="4763"/>
              <a:ext cx="23813" cy="2181225"/>
            </a:xfrm>
            <a:prstGeom prst="rect">
              <a:avLst/>
            </a:pr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2"/>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2"/>
            <p:cNvSpPr/>
            <p:nvPr/>
          </p:nvSpPr>
          <p:spPr>
            <a:xfrm>
              <a:off x="414338" y="9525"/>
              <a:ext cx="28575" cy="4481513"/>
            </a:xfrm>
            <a:prstGeom prst="rect">
              <a:avLst/>
            </a:pr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solidFill>
              <a:schemeClr val="lt1">
                <a:alpha val="69803"/>
              </a:schemeClr>
            </a:solidFill>
            <a:ln>
              <a:noFill/>
            </a:ln>
          </p:spPr>
        </p:sp>
        <p:sp>
          <p:nvSpPr>
            <p:cNvPr id="626" name="Google Shape;626;p32"/>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solidFill>
              <a:schemeClr val="lt1">
                <a:alpha val="69803"/>
              </a:schemeClr>
            </a:solidFill>
            <a:ln>
              <a:noFill/>
            </a:ln>
          </p:spPr>
        </p:sp>
        <p:sp>
          <p:nvSpPr>
            <p:cNvPr id="627" name="Google Shape;627;p32"/>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solidFill>
              <a:schemeClr val="lt1">
                <a:alpha val="69803"/>
              </a:schemeClr>
            </a:solidFill>
            <a:ln>
              <a:noFill/>
            </a:ln>
          </p:spPr>
        </p:sp>
        <p:sp>
          <p:nvSpPr>
            <p:cNvPr id="629" name="Google Shape;629;p32"/>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solidFill>
              <a:schemeClr val="lt1">
                <a:alpha val="69803"/>
              </a:schemeClr>
            </a:solidFill>
            <a:ln>
              <a:noFill/>
            </a:ln>
          </p:spPr>
        </p:sp>
        <p:sp>
          <p:nvSpPr>
            <p:cNvPr id="630" name="Google Shape;630;p32"/>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2"/>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2"/>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solidFill>
              <a:schemeClr val="lt1">
                <a:alpha val="69803"/>
              </a:schemeClr>
            </a:solidFill>
            <a:ln>
              <a:noFill/>
            </a:ln>
          </p:spPr>
        </p:sp>
        <p:sp>
          <p:nvSpPr>
            <p:cNvPr id="633" name="Google Shape;633;p32"/>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2"/>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solidFill>
              <a:schemeClr val="lt1">
                <a:alpha val="69803"/>
              </a:schemeClr>
            </a:solidFill>
            <a:ln>
              <a:noFill/>
            </a:ln>
          </p:spPr>
        </p:sp>
        <p:sp>
          <p:nvSpPr>
            <p:cNvPr id="635" name="Google Shape;635;p32"/>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2"/>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2"/>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solidFill>
              <a:schemeClr val="lt1">
                <a:alpha val="69803"/>
              </a:schemeClr>
            </a:solidFill>
            <a:ln>
              <a:noFill/>
            </a:ln>
          </p:spPr>
        </p:sp>
        <p:sp>
          <p:nvSpPr>
            <p:cNvPr id="638" name="Google Shape;638;p32"/>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2"/>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2"/>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solidFill>
              <a:schemeClr val="lt1">
                <a:alpha val="69803"/>
              </a:schemeClr>
            </a:solidFill>
            <a:ln>
              <a:noFill/>
            </a:ln>
          </p:spPr>
        </p:sp>
        <p:sp>
          <p:nvSpPr>
            <p:cNvPr id="641" name="Google Shape;641;p32"/>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solidFill>
              <a:schemeClr val="lt1">
                <a:alpha val="69803"/>
              </a:schemeClr>
            </a:solidFill>
            <a:ln>
              <a:noFill/>
            </a:ln>
          </p:spPr>
        </p:sp>
        <p:sp>
          <p:nvSpPr>
            <p:cNvPr id="643" name="Google Shape;643;p32"/>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2"/>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lt1">
                <a:alpha val="69803"/>
              </a:schemeClr>
            </a:solidFill>
            <a:ln>
              <a:noFill/>
            </a:ln>
          </p:spPr>
        </p:sp>
        <p:sp>
          <p:nvSpPr>
            <p:cNvPr id="645" name="Google Shape;645;p32"/>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lt1">
                <a:alpha val="69803"/>
              </a:schemeClr>
            </a:solidFill>
            <a:ln>
              <a:noFill/>
            </a:ln>
          </p:spPr>
        </p:sp>
        <p:sp>
          <p:nvSpPr>
            <p:cNvPr id="647" name="Google Shape;647;p32"/>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642938" y="6610350"/>
              <a:ext cx="23813" cy="242888"/>
            </a:xfrm>
            <a:prstGeom prst="rect">
              <a:avLst/>
            </a:pr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solidFill>
              <a:schemeClr val="lt1">
                <a:alpha val="69803"/>
              </a:schemeClr>
            </a:solidFill>
            <a:ln>
              <a:noFill/>
            </a:ln>
          </p:spPr>
        </p:sp>
        <p:sp>
          <p:nvSpPr>
            <p:cNvPr id="651" name="Google Shape;651;p32"/>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solidFill>
              <a:schemeClr val="lt1">
                <a:alpha val="69803"/>
              </a:schemeClr>
            </a:solidFill>
            <a:ln>
              <a:noFill/>
            </a:ln>
          </p:spPr>
        </p:sp>
        <p:sp>
          <p:nvSpPr>
            <p:cNvPr id="652" name="Google Shape;652;p32"/>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lt1">
                <a:alpha val="69803"/>
              </a:schemeClr>
            </a:solidFill>
            <a:ln>
              <a:noFill/>
            </a:ln>
          </p:spPr>
        </p:sp>
        <p:sp>
          <p:nvSpPr>
            <p:cNvPr id="654" name="Google Shape;654;p32"/>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solidFill>
              <a:schemeClr val="lt1">
                <a:alpha val="69803"/>
              </a:schemeClr>
            </a:solidFill>
            <a:ln>
              <a:noFill/>
            </a:ln>
          </p:spPr>
        </p:sp>
        <p:sp>
          <p:nvSpPr>
            <p:cNvPr id="655" name="Google Shape;655;p32"/>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solidFill>
              <a:schemeClr val="lt1">
                <a:alpha val="69803"/>
              </a:schemeClr>
            </a:solidFill>
            <a:ln>
              <a:noFill/>
            </a:ln>
          </p:spPr>
        </p:sp>
        <p:sp>
          <p:nvSpPr>
            <p:cNvPr id="657" name="Google Shape;657;p32"/>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solidFill>
              <a:schemeClr val="lt1">
                <a:alpha val="69803"/>
              </a:schemeClr>
            </a:solidFill>
            <a:ln>
              <a:noFill/>
            </a:ln>
          </p:spPr>
        </p:sp>
        <p:sp>
          <p:nvSpPr>
            <p:cNvPr id="659" name="Google Shape;659;p32"/>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a:off x="1228725" y="4662488"/>
              <a:ext cx="23813" cy="2181225"/>
            </a:xfrm>
            <a:prstGeom prst="rect">
              <a:avLst/>
            </a:pr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solidFill>
              <a:schemeClr val="lt1">
                <a:alpha val="69803"/>
              </a:schemeClr>
            </a:solidFill>
            <a:ln>
              <a:noFill/>
            </a:ln>
          </p:spPr>
        </p:sp>
        <p:sp>
          <p:nvSpPr>
            <p:cNvPr id="662" name="Google Shape;662;p32"/>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solidFill>
              <a:schemeClr val="lt1">
                <a:alpha val="69803"/>
              </a:schemeClr>
            </a:solidFill>
            <a:ln>
              <a:noFill/>
            </a:ln>
          </p:spPr>
        </p:sp>
        <p:sp>
          <p:nvSpPr>
            <p:cNvPr id="664" name="Google Shape;664;p32"/>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solidFill>
              <a:schemeClr val="lt1">
                <a:alpha val="69803"/>
              </a:schemeClr>
            </a:solidFill>
            <a:ln>
              <a:noFill/>
            </a:ln>
          </p:spPr>
        </p:sp>
        <p:sp>
          <p:nvSpPr>
            <p:cNvPr id="667" name="Google Shape;667;p32"/>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solidFill>
              <a:schemeClr val="lt1">
                <a:alpha val="69803"/>
              </a:schemeClr>
            </a:solidFill>
            <a:ln>
              <a:noFill/>
            </a:ln>
          </p:spPr>
        </p:sp>
        <p:sp>
          <p:nvSpPr>
            <p:cNvPr id="668" name="Google Shape;668;p32"/>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2"/>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2"/>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solidFill>
              <a:schemeClr val="lt1">
                <a:alpha val="69803"/>
              </a:schemeClr>
            </a:solidFill>
            <a:ln>
              <a:noFill/>
            </a:ln>
          </p:spPr>
        </p:sp>
        <p:sp>
          <p:nvSpPr>
            <p:cNvPr id="671" name="Google Shape;671;p32"/>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2"/>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lt1">
                <a:alpha val="69803"/>
              </a:schemeClr>
            </a:solidFill>
            <a:ln>
              <a:noFill/>
            </a:ln>
          </p:spPr>
        </p:sp>
        <p:sp>
          <p:nvSpPr>
            <p:cNvPr id="673" name="Google Shape;673;p32"/>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l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TextBox 105">
            <a:extLst>
              <a:ext uri="{FF2B5EF4-FFF2-40B4-BE49-F238E27FC236}">
                <a16:creationId xmlns:a16="http://schemas.microsoft.com/office/drawing/2014/main" id="{12B2E261-EAE7-4335-9AB3-C37E498428D3}"/>
              </a:ext>
            </a:extLst>
          </p:cNvPr>
          <p:cNvSpPr txBox="1"/>
          <p:nvPr/>
        </p:nvSpPr>
        <p:spPr>
          <a:xfrm>
            <a:off x="5042735" y="6277074"/>
            <a:ext cx="6245604" cy="307777"/>
          </a:xfrm>
          <a:prstGeom prst="rect">
            <a:avLst/>
          </a:prstGeom>
          <a:noFill/>
        </p:spPr>
        <p:txBody>
          <a:bodyPr wrap="square">
            <a:spAutoFit/>
          </a:bodyPr>
          <a:lstStyle/>
          <a:p>
            <a:r>
              <a:rPr lang="en-US" dirty="0">
                <a:solidFill>
                  <a:schemeClr val="bg1"/>
                </a:solidFill>
                <a:latin typeface="Twentieth Century"/>
              </a:rPr>
              <a:t>http://kirwaninstitute.osu.edu/research/understanding-implicit-bias/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A6836F-8A77-4E9D-A69B-4CC4CC790CAD}"/>
              </a:ext>
            </a:extLst>
          </p:cNvPr>
          <p:cNvSpPr>
            <a:spLocks noGrp="1"/>
          </p:cNvSpPr>
          <p:nvPr>
            <p:ph type="title"/>
          </p:nvPr>
        </p:nvSpPr>
        <p:spPr>
          <a:xfrm>
            <a:off x="1141413" y="50006"/>
            <a:ext cx="9905998" cy="1089848"/>
          </a:xfrm>
        </p:spPr>
        <p:txBody>
          <a:bodyPr/>
          <a:lstStyle/>
          <a:p>
            <a:pPr algn="ctr"/>
            <a:r>
              <a:rPr lang="en-US" dirty="0"/>
              <a:t>IMPLICIT BIAS AND HEALTHCARE</a:t>
            </a:r>
          </a:p>
        </p:txBody>
      </p:sp>
      <p:pic>
        <p:nvPicPr>
          <p:cNvPr id="10" name="Online Media 9" title="How Does Implicit Bias Affect Health Care?">
            <a:hlinkClick r:id="" action="ppaction://media"/>
            <a:extLst>
              <a:ext uri="{FF2B5EF4-FFF2-40B4-BE49-F238E27FC236}">
                <a16:creationId xmlns:a16="http://schemas.microsoft.com/office/drawing/2014/main" id="{0C3748D9-0B37-4F89-B68A-72DC35683C10}"/>
              </a:ext>
            </a:extLst>
          </p:cNvPr>
          <p:cNvPicPr>
            <a:picLocks noRot="1" noChangeAspect="1"/>
          </p:cNvPicPr>
          <p:nvPr>
            <a:videoFile r:link="rId1"/>
          </p:nvPr>
        </p:nvPicPr>
        <p:blipFill>
          <a:blip r:embed="rId4"/>
          <a:stretch>
            <a:fillRect/>
          </a:stretch>
        </p:blipFill>
        <p:spPr>
          <a:xfrm>
            <a:off x="1608166" y="1597054"/>
            <a:ext cx="8972492" cy="50470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30807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6" name="Google Shape;566;p31"/>
          <p:cNvSpPr txBox="1">
            <a:spLocks noGrp="1"/>
          </p:cNvSpPr>
          <p:nvPr>
            <p:ph type="title"/>
          </p:nvPr>
        </p:nvSpPr>
        <p:spPr>
          <a:xfrm>
            <a:off x="1143001" y="228600"/>
            <a:ext cx="9905998" cy="8429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en-US" dirty="0"/>
              <a:t>CONFRONTING OUR PAST TO CHANGE OUR FUTURE</a:t>
            </a:r>
            <a:endParaRPr dirty="0"/>
          </a:p>
        </p:txBody>
      </p:sp>
      <p:pic>
        <p:nvPicPr>
          <p:cNvPr id="565" name="Google Shape;565;p31" descr="Henrietta Lacks died from cervix cancer in 1951.  Her cervical cells were taken without permission and used to create the modern day Pap smear&#10;"/>
          <p:cNvPicPr preferRelativeResize="0">
            <a:picLocks noGrp="1"/>
          </p:cNvPicPr>
          <p:nvPr>
            <p:ph type="body" idx="4294967295"/>
          </p:nvPr>
        </p:nvPicPr>
        <p:blipFill rotWithShape="1">
          <a:blip r:embed="rId3">
            <a:alphaModFix/>
          </a:blip>
          <a:srcRect/>
          <a:stretch/>
        </p:blipFill>
        <p:spPr>
          <a:xfrm>
            <a:off x="5889625" y="1865313"/>
            <a:ext cx="6302375" cy="2427287"/>
          </a:xfrm>
          <a:prstGeom prst="rect">
            <a:avLst/>
          </a:prstGeom>
          <a:noFill/>
          <a:ln>
            <a:noFill/>
          </a:ln>
        </p:spPr>
      </p:pic>
      <p:pic>
        <p:nvPicPr>
          <p:cNvPr id="567" name="Google Shape;567;p31" descr="Breastfeeding slaves | 3CHICSPOLITICO"/>
          <p:cNvPicPr preferRelativeResize="0">
            <a:picLocks noGrp="1"/>
          </p:cNvPicPr>
          <p:nvPr>
            <p:ph type="body" idx="4294967295"/>
          </p:nvPr>
        </p:nvPicPr>
        <p:blipFill rotWithShape="1">
          <a:blip r:embed="rId4">
            <a:alphaModFix/>
          </a:blip>
          <a:srcRect/>
          <a:stretch/>
        </p:blipFill>
        <p:spPr>
          <a:xfrm>
            <a:off x="0" y="1865313"/>
            <a:ext cx="3584575" cy="4846637"/>
          </a:xfrm>
          <a:prstGeom prst="rect">
            <a:avLst/>
          </a:prstGeom>
          <a:noFill/>
          <a:ln>
            <a:noFill/>
          </a:ln>
        </p:spPr>
      </p:pic>
      <p:pic>
        <p:nvPicPr>
          <p:cNvPr id="568" name="Google Shape;568;p31" descr="Hysteria 1800s Medicine - Wellcome Images"/>
          <p:cNvPicPr preferRelativeResize="0"/>
          <p:nvPr/>
        </p:nvPicPr>
        <p:blipFill rotWithShape="1">
          <a:blip r:embed="rId5">
            <a:alphaModFix/>
          </a:blip>
          <a:srcRect/>
          <a:stretch/>
        </p:blipFill>
        <p:spPr>
          <a:xfrm>
            <a:off x="4368347" y="4292373"/>
            <a:ext cx="6302374" cy="24193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EC4B-C1CA-49B5-8EFB-479E0D14A0F9}"/>
              </a:ext>
            </a:extLst>
          </p:cNvPr>
          <p:cNvSpPr>
            <a:spLocks noGrp="1"/>
          </p:cNvSpPr>
          <p:nvPr>
            <p:ph type="title"/>
          </p:nvPr>
        </p:nvSpPr>
        <p:spPr>
          <a:xfrm>
            <a:off x="1141413" y="131140"/>
            <a:ext cx="9905998" cy="883273"/>
          </a:xfrm>
        </p:spPr>
        <p:txBody>
          <a:bodyPr/>
          <a:lstStyle/>
          <a:p>
            <a:pPr algn="ctr"/>
            <a:r>
              <a:rPr lang="en-US" dirty="0"/>
              <a:t> Bias is Baked into the Practice of Medicine</a:t>
            </a:r>
          </a:p>
        </p:txBody>
      </p:sp>
      <p:sp>
        <p:nvSpPr>
          <p:cNvPr id="7" name="TextBox 6">
            <a:extLst>
              <a:ext uri="{FF2B5EF4-FFF2-40B4-BE49-F238E27FC236}">
                <a16:creationId xmlns:a16="http://schemas.microsoft.com/office/drawing/2014/main" id="{F1B31EA8-6AD6-4FD5-9CEC-20F7232A7069}"/>
              </a:ext>
            </a:extLst>
          </p:cNvPr>
          <p:cNvSpPr txBox="1"/>
          <p:nvPr/>
        </p:nvSpPr>
        <p:spPr>
          <a:xfrm>
            <a:off x="941189" y="1892975"/>
            <a:ext cx="4536822" cy="3416320"/>
          </a:xfrm>
          <a:prstGeom prst="rect">
            <a:avLst/>
          </a:prstGeom>
          <a:noFill/>
        </p:spPr>
        <p:txBody>
          <a:bodyPr wrap="square">
            <a:spAutoFit/>
          </a:bodyPr>
          <a:lstStyle/>
          <a:p>
            <a:pPr marL="457200" marR="0" lvl="0" indent="-457200">
              <a:spcBef>
                <a:spcPts val="0"/>
              </a:spcBef>
              <a:spcAft>
                <a:spcPts val="0"/>
              </a:spcAft>
              <a:buClr>
                <a:schemeClr val="bg1"/>
              </a:buClr>
              <a:buFont typeface="Arial" panose="020B0604020202020204" pitchFamily="34" charset="0"/>
              <a:buChar char="•"/>
            </a:pPr>
            <a:r>
              <a:rPr lang="en-US" sz="2400" dirty="0">
                <a:solidFill>
                  <a:schemeClr val="bg1"/>
                </a:solidFill>
                <a:effectLst/>
                <a:latin typeface="Twentieth Century"/>
                <a:ea typeface="Calibri" panose="020F0502020204030204" pitchFamily="34" charset="0"/>
                <a:cs typeface="Times New Roman" panose="02020603050405020304" pitchFamily="18" charset="0"/>
              </a:rPr>
              <a:t>GFR</a:t>
            </a:r>
          </a:p>
          <a:p>
            <a:pPr marL="457200" marR="0" lvl="0" indent="-457200">
              <a:spcBef>
                <a:spcPts val="0"/>
              </a:spcBef>
              <a:spcAft>
                <a:spcPts val="0"/>
              </a:spcAft>
              <a:buClr>
                <a:schemeClr val="bg1"/>
              </a:buClr>
              <a:buFont typeface="Arial" panose="020B0604020202020204" pitchFamily="34" charset="0"/>
              <a:buChar char="•"/>
            </a:pPr>
            <a:r>
              <a:rPr lang="en-US" sz="2400" dirty="0">
                <a:solidFill>
                  <a:schemeClr val="bg1"/>
                </a:solidFill>
                <a:effectLst/>
                <a:latin typeface="Twentieth Century"/>
                <a:ea typeface="Calibri" panose="020F0502020204030204" pitchFamily="34" charset="0"/>
                <a:cs typeface="Times New Roman" panose="02020603050405020304" pitchFamily="18" charset="0"/>
              </a:rPr>
              <a:t>VBAC</a:t>
            </a:r>
          </a:p>
          <a:p>
            <a:pPr marL="457200" marR="0" lvl="0" indent="-457200">
              <a:spcBef>
                <a:spcPts val="0"/>
              </a:spcBef>
              <a:spcAft>
                <a:spcPts val="0"/>
              </a:spcAft>
              <a:buClr>
                <a:schemeClr val="bg1"/>
              </a:buClr>
              <a:buFont typeface="Arial" panose="020B0604020202020204" pitchFamily="34" charset="0"/>
              <a:buChar char="•"/>
            </a:pPr>
            <a:r>
              <a:rPr lang="en-US" sz="2400" b="0" i="0" dirty="0">
                <a:solidFill>
                  <a:schemeClr val="bg1"/>
                </a:solidFill>
                <a:effectLst/>
                <a:latin typeface="Twentieth Century"/>
              </a:rPr>
              <a:t>JNC 8 Hypertension Guidelines</a:t>
            </a:r>
            <a:endParaRPr lang="en-US" sz="2400" dirty="0">
              <a:solidFill>
                <a:schemeClr val="bg1"/>
              </a:solidFill>
              <a:effectLst/>
              <a:latin typeface="Twentieth Century"/>
              <a:ea typeface="Calibri" panose="020F0502020204030204" pitchFamily="34" charset="0"/>
              <a:cs typeface="Times New Roman" panose="02020603050405020304" pitchFamily="18" charset="0"/>
            </a:endParaRPr>
          </a:p>
          <a:p>
            <a:pPr marL="457200" marR="0" lvl="0" indent="-457200">
              <a:spcBef>
                <a:spcPts val="0"/>
              </a:spcBef>
              <a:spcAft>
                <a:spcPts val="0"/>
              </a:spcAft>
              <a:buClr>
                <a:schemeClr val="bg1"/>
              </a:buClr>
              <a:buFont typeface="Arial" panose="020B0604020202020204" pitchFamily="34" charset="0"/>
              <a:buChar char="•"/>
            </a:pPr>
            <a:r>
              <a:rPr lang="en-US" sz="2400" dirty="0">
                <a:solidFill>
                  <a:schemeClr val="bg1"/>
                </a:solidFill>
                <a:effectLst/>
                <a:latin typeface="Twentieth Century"/>
                <a:ea typeface="Calibri" panose="020F0502020204030204" pitchFamily="34" charset="0"/>
                <a:cs typeface="Times New Roman" panose="02020603050405020304" pitchFamily="18" charset="0"/>
              </a:rPr>
              <a:t>PFT</a:t>
            </a:r>
          </a:p>
          <a:p>
            <a:pPr marL="457200" marR="0" lvl="0" indent="-457200">
              <a:spcBef>
                <a:spcPts val="0"/>
              </a:spcBef>
              <a:spcAft>
                <a:spcPts val="0"/>
              </a:spcAft>
              <a:buClr>
                <a:schemeClr val="bg1"/>
              </a:buClr>
              <a:buFont typeface="Arial" panose="020B0604020202020204" pitchFamily="34" charset="0"/>
              <a:buChar char="•"/>
            </a:pPr>
            <a:r>
              <a:rPr lang="en-US" sz="2400" dirty="0">
                <a:solidFill>
                  <a:schemeClr val="bg1"/>
                </a:solidFill>
                <a:effectLst/>
                <a:latin typeface="Twentieth Century"/>
                <a:ea typeface="Calibri" panose="020F0502020204030204" pitchFamily="34" charset="0"/>
                <a:cs typeface="Times New Roman" panose="02020603050405020304" pitchFamily="18" charset="0"/>
              </a:rPr>
              <a:t>Treatment of Pain</a:t>
            </a:r>
          </a:p>
          <a:p>
            <a:pPr marL="457200" marR="0" lvl="0" indent="-457200">
              <a:spcBef>
                <a:spcPts val="0"/>
              </a:spcBef>
              <a:spcAft>
                <a:spcPts val="0"/>
              </a:spcAft>
              <a:buClr>
                <a:schemeClr val="bg1"/>
              </a:buClr>
              <a:buFont typeface="Arial" panose="020B0604020202020204" pitchFamily="34" charset="0"/>
              <a:buChar char="•"/>
            </a:pPr>
            <a:r>
              <a:rPr lang="en-US" sz="2400" dirty="0">
                <a:solidFill>
                  <a:schemeClr val="bg1"/>
                </a:solidFill>
                <a:latin typeface="Twentieth Century"/>
                <a:ea typeface="Calibri" panose="020F0502020204030204" pitchFamily="34" charset="0"/>
                <a:cs typeface="Times New Roman" panose="02020603050405020304" pitchFamily="18" charset="0"/>
              </a:rPr>
              <a:t>HTN treatment</a:t>
            </a:r>
          </a:p>
          <a:p>
            <a:pPr marL="457200" marR="0" lvl="0" indent="-457200">
              <a:spcBef>
                <a:spcPts val="0"/>
              </a:spcBef>
              <a:spcAft>
                <a:spcPts val="0"/>
              </a:spcAft>
              <a:buClr>
                <a:schemeClr val="bg1"/>
              </a:buClr>
              <a:buFont typeface="Arial" panose="020B0604020202020204" pitchFamily="34" charset="0"/>
              <a:buChar char="•"/>
            </a:pPr>
            <a:r>
              <a:rPr lang="en-US" sz="2400" b="0" i="0" dirty="0">
                <a:solidFill>
                  <a:schemeClr val="bg1"/>
                </a:solidFill>
                <a:effectLst/>
                <a:latin typeface="Twentieth Century"/>
              </a:rPr>
              <a:t>FRAX</a:t>
            </a:r>
            <a:endParaRPr lang="en-US" sz="2400" dirty="0">
              <a:solidFill>
                <a:schemeClr val="bg1"/>
              </a:solidFill>
              <a:latin typeface="Twentieth Century"/>
              <a:ea typeface="Calibri" panose="020F0502020204030204" pitchFamily="34" charset="0"/>
              <a:cs typeface="Times New Roman" panose="02020603050405020304" pitchFamily="18" charset="0"/>
            </a:endParaRPr>
          </a:p>
          <a:p>
            <a:pPr marR="0" lvl="0">
              <a:spcBef>
                <a:spcPts val="0"/>
              </a:spcBef>
              <a:spcAft>
                <a:spcPts val="0"/>
              </a:spcAft>
            </a:pPr>
            <a:endParaRPr lang="en-US" sz="2400" dirty="0">
              <a:solidFill>
                <a:schemeClr val="bg1"/>
              </a:solidFill>
              <a:latin typeface="Twentieth Century"/>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endParaRPr lang="en-US" sz="2400" dirty="0">
              <a:solidFill>
                <a:schemeClr val="bg1"/>
              </a:solidFill>
              <a:effectLst/>
              <a:latin typeface="Twentieth Century"/>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7EBF7F2-F9B8-4250-A6B4-9301941E4D7C}"/>
              </a:ext>
            </a:extLst>
          </p:cNvPr>
          <p:cNvSpPr txBox="1"/>
          <p:nvPr/>
        </p:nvSpPr>
        <p:spPr>
          <a:xfrm>
            <a:off x="941189" y="5543571"/>
            <a:ext cx="6094602" cy="523220"/>
          </a:xfrm>
          <a:prstGeom prst="rect">
            <a:avLst/>
          </a:prstGeom>
          <a:noFill/>
        </p:spPr>
        <p:txBody>
          <a:bodyPr wrap="square">
            <a:spAutoFit/>
          </a:bodyPr>
          <a:lstStyle/>
          <a:p>
            <a:r>
              <a:rPr lang="en-US" dirty="0">
                <a:solidFill>
                  <a:schemeClr val="bg1"/>
                </a:solidFill>
                <a:latin typeface="Twentieth Century"/>
              </a:rPr>
              <a:t>https://www.thelancet.com/journals/lancet/article/PIIS0140-6736(20)32076-6/fulltext</a:t>
            </a:r>
          </a:p>
        </p:txBody>
      </p:sp>
      <p:sp>
        <p:nvSpPr>
          <p:cNvPr id="8" name="TextBox 7">
            <a:extLst>
              <a:ext uri="{FF2B5EF4-FFF2-40B4-BE49-F238E27FC236}">
                <a16:creationId xmlns:a16="http://schemas.microsoft.com/office/drawing/2014/main" id="{C7238CCE-0879-4604-AF37-A85185BEAA0A}"/>
              </a:ext>
            </a:extLst>
          </p:cNvPr>
          <p:cNvSpPr txBox="1"/>
          <p:nvPr/>
        </p:nvSpPr>
        <p:spPr>
          <a:xfrm>
            <a:off x="941189" y="5931705"/>
            <a:ext cx="6094602" cy="307777"/>
          </a:xfrm>
          <a:prstGeom prst="rect">
            <a:avLst/>
          </a:prstGeom>
          <a:noFill/>
        </p:spPr>
        <p:txBody>
          <a:bodyPr wrap="square">
            <a:spAutoFit/>
          </a:bodyPr>
          <a:lstStyle/>
          <a:p>
            <a:r>
              <a:rPr lang="en-US" dirty="0">
                <a:solidFill>
                  <a:schemeClr val="bg1"/>
                </a:solidFill>
                <a:latin typeface="Twentieth Century"/>
              </a:rPr>
              <a:t>https://www.whijournal.com/article/S1049-3867(19)30098-2/pdf</a:t>
            </a:r>
          </a:p>
        </p:txBody>
      </p:sp>
      <p:pic>
        <p:nvPicPr>
          <p:cNvPr id="10" name="Picture 9">
            <a:extLst>
              <a:ext uri="{FF2B5EF4-FFF2-40B4-BE49-F238E27FC236}">
                <a16:creationId xmlns:a16="http://schemas.microsoft.com/office/drawing/2014/main" id="{7CADF264-BE51-458E-8B2E-3124245A59C1}"/>
              </a:ext>
            </a:extLst>
          </p:cNvPr>
          <p:cNvPicPr>
            <a:picLocks noChangeAspect="1"/>
          </p:cNvPicPr>
          <p:nvPr/>
        </p:nvPicPr>
        <p:blipFill rotWithShape="1">
          <a:blip r:embed="rId3"/>
          <a:srcRect b="10910"/>
          <a:stretch/>
        </p:blipFill>
        <p:spPr>
          <a:xfrm>
            <a:off x="6094412" y="1642758"/>
            <a:ext cx="5675868" cy="3416320"/>
          </a:xfrm>
          <a:prstGeom prst="rect">
            <a:avLst/>
          </a:prstGeom>
          <a:effectLst>
            <a:softEdge rad="139700"/>
          </a:effectLst>
        </p:spPr>
      </p:pic>
    </p:spTree>
    <p:extLst>
      <p:ext uri="{BB962C8B-B14F-4D97-AF65-F5344CB8AC3E}">
        <p14:creationId xmlns:p14="http://schemas.microsoft.com/office/powerpoint/2010/main" val="266168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07160-1D9B-4408-B7A9-BC7F20DAFB7C}"/>
              </a:ext>
            </a:extLst>
          </p:cNvPr>
          <p:cNvPicPr>
            <a:picLocks noChangeAspect="1"/>
          </p:cNvPicPr>
          <p:nvPr/>
        </p:nvPicPr>
        <p:blipFill>
          <a:blip r:embed="rId3"/>
          <a:stretch>
            <a:fillRect/>
          </a:stretch>
        </p:blipFill>
        <p:spPr>
          <a:xfrm>
            <a:off x="3090862" y="272556"/>
            <a:ext cx="6010275" cy="6416375"/>
          </a:xfrm>
          <a:prstGeom prst="rect">
            <a:avLst/>
          </a:prstGeom>
        </p:spPr>
      </p:pic>
    </p:spTree>
    <p:extLst>
      <p:ext uri="{BB962C8B-B14F-4D97-AF65-F5344CB8AC3E}">
        <p14:creationId xmlns:p14="http://schemas.microsoft.com/office/powerpoint/2010/main" val="350513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8BD8855-747F-4788-83C0-E9BEF9F58B27}"/>
              </a:ext>
            </a:extLst>
          </p:cNvPr>
          <p:cNvPicPr>
            <a:picLocks noGrp="1" noChangeAspect="1"/>
          </p:cNvPicPr>
          <p:nvPr>
            <p:ph idx="1"/>
          </p:nvPr>
        </p:nvPicPr>
        <p:blipFill>
          <a:blip r:embed="rId2"/>
          <a:stretch>
            <a:fillRect/>
          </a:stretch>
        </p:blipFill>
        <p:spPr>
          <a:xfrm>
            <a:off x="480351" y="346543"/>
            <a:ext cx="11231298" cy="6064902"/>
          </a:xfrm>
          <a:prstGeom prst="rect">
            <a:avLst/>
          </a:prstGeom>
        </p:spPr>
      </p:pic>
    </p:spTree>
    <p:extLst>
      <p:ext uri="{BB962C8B-B14F-4D97-AF65-F5344CB8AC3E}">
        <p14:creationId xmlns:p14="http://schemas.microsoft.com/office/powerpoint/2010/main" val="2376872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668D0D1-58C3-4E5D-BB19-877F1D939E75}"/>
              </a:ext>
            </a:extLst>
          </p:cNvPr>
          <p:cNvSpPr/>
          <p:nvPr/>
        </p:nvSpPr>
        <p:spPr>
          <a:xfrm>
            <a:off x="5014913" y="3771900"/>
            <a:ext cx="850106"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6D81C3-B861-4F87-A580-4D3E83A732AB}"/>
              </a:ext>
            </a:extLst>
          </p:cNvPr>
          <p:cNvSpPr>
            <a:spLocks noGrp="1"/>
          </p:cNvSpPr>
          <p:nvPr>
            <p:ph type="title"/>
          </p:nvPr>
        </p:nvSpPr>
        <p:spPr>
          <a:xfrm>
            <a:off x="1143001" y="39330"/>
            <a:ext cx="9905998" cy="788802"/>
          </a:xfrm>
        </p:spPr>
        <p:txBody>
          <a:bodyPr/>
          <a:lstStyle/>
          <a:p>
            <a:pPr algn="ctr"/>
            <a:r>
              <a:rPr lang="en-US" dirty="0"/>
              <a:t>COVID AND EQUITY IN THE GRANITE STATE</a:t>
            </a:r>
          </a:p>
        </p:txBody>
      </p:sp>
      <p:pic>
        <p:nvPicPr>
          <p:cNvPr id="4" name="Picture 3">
            <a:extLst>
              <a:ext uri="{FF2B5EF4-FFF2-40B4-BE49-F238E27FC236}">
                <a16:creationId xmlns:a16="http://schemas.microsoft.com/office/drawing/2014/main" id="{10C24A4C-9F43-458C-A9E5-9DD3D9E88924}"/>
              </a:ext>
            </a:extLst>
          </p:cNvPr>
          <p:cNvPicPr>
            <a:picLocks noChangeAspect="1"/>
          </p:cNvPicPr>
          <p:nvPr/>
        </p:nvPicPr>
        <p:blipFill>
          <a:blip r:embed="rId3"/>
          <a:stretch>
            <a:fillRect/>
          </a:stretch>
        </p:blipFill>
        <p:spPr>
          <a:xfrm>
            <a:off x="3996332" y="1007856"/>
            <a:ext cx="8097441" cy="5248341"/>
          </a:xfrm>
          <a:prstGeom prst="rect">
            <a:avLst/>
          </a:prstGeom>
        </p:spPr>
      </p:pic>
      <p:sp>
        <p:nvSpPr>
          <p:cNvPr id="7" name="Flowchart: Terminator 6">
            <a:extLst>
              <a:ext uri="{FF2B5EF4-FFF2-40B4-BE49-F238E27FC236}">
                <a16:creationId xmlns:a16="http://schemas.microsoft.com/office/drawing/2014/main" id="{1D970553-2352-4B6E-A7B0-6D6D6E5A934F}"/>
              </a:ext>
            </a:extLst>
          </p:cNvPr>
          <p:cNvSpPr/>
          <p:nvPr/>
        </p:nvSpPr>
        <p:spPr>
          <a:xfrm>
            <a:off x="7069933" y="3557587"/>
            <a:ext cx="707231" cy="428625"/>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3F327DA7-CAE7-4C09-90F3-BC02C0338D44}"/>
              </a:ext>
            </a:extLst>
          </p:cNvPr>
          <p:cNvSpPr/>
          <p:nvPr/>
        </p:nvSpPr>
        <p:spPr>
          <a:xfrm>
            <a:off x="11270711" y="2557462"/>
            <a:ext cx="778669" cy="1743075"/>
          </a:xfrm>
          <a:prstGeom prst="flowChartTermina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9D873BD2-1BA4-4203-B7DE-BC32B4C22382}"/>
              </a:ext>
            </a:extLst>
          </p:cNvPr>
          <p:cNvSpPr txBox="1"/>
          <p:nvPr/>
        </p:nvSpPr>
        <p:spPr>
          <a:xfrm>
            <a:off x="98227" y="6334780"/>
            <a:ext cx="6097190" cy="307777"/>
          </a:xfrm>
          <a:prstGeom prst="rect">
            <a:avLst/>
          </a:prstGeom>
          <a:noFill/>
        </p:spPr>
        <p:txBody>
          <a:bodyPr wrap="square">
            <a:spAutoFit/>
          </a:bodyPr>
          <a:lstStyle/>
          <a:p>
            <a:r>
              <a:rPr lang="en-US" dirty="0">
                <a:solidFill>
                  <a:schemeClr val="bg1"/>
                </a:solidFill>
              </a:rPr>
              <a:t>https://www.nhpr.org/post/covid-19-data-shows-racial-disparities-nh-cases</a:t>
            </a:r>
          </a:p>
        </p:txBody>
      </p:sp>
      <p:sp>
        <p:nvSpPr>
          <p:cNvPr id="13" name="TextBox 12">
            <a:extLst>
              <a:ext uri="{FF2B5EF4-FFF2-40B4-BE49-F238E27FC236}">
                <a16:creationId xmlns:a16="http://schemas.microsoft.com/office/drawing/2014/main" id="{C5B92D6A-64AB-496B-9CA3-01713BBF3F37}"/>
              </a:ext>
            </a:extLst>
          </p:cNvPr>
          <p:cNvSpPr txBox="1"/>
          <p:nvPr/>
        </p:nvSpPr>
        <p:spPr>
          <a:xfrm>
            <a:off x="142620" y="2398008"/>
            <a:ext cx="3146822" cy="2308324"/>
          </a:xfrm>
          <a:prstGeom prst="rect">
            <a:avLst/>
          </a:prstGeom>
          <a:noFill/>
        </p:spPr>
        <p:txBody>
          <a:bodyPr wrap="square" rtlCol="0">
            <a:spAutoFit/>
          </a:bodyPr>
          <a:lstStyle/>
          <a:p>
            <a:pPr marL="342900" indent="-342900">
              <a:buClr>
                <a:srgbClr val="C00000"/>
              </a:buClr>
              <a:buFont typeface="Arial" panose="020B0604020202020204" pitchFamily="34" charset="0"/>
              <a:buChar char="•"/>
            </a:pPr>
            <a:r>
              <a:rPr lang="en-US" sz="2400" dirty="0">
                <a:solidFill>
                  <a:srgbClr val="C00000"/>
                </a:solidFill>
                <a:latin typeface="Twentieth Century"/>
              </a:rPr>
              <a:t>Black women 6x more than white women</a:t>
            </a:r>
          </a:p>
          <a:p>
            <a:pPr marL="342900" indent="-342900">
              <a:buClr>
                <a:srgbClr val="C00000"/>
              </a:buClr>
              <a:buFont typeface="Arial" panose="020B0604020202020204" pitchFamily="34" charset="0"/>
              <a:buChar char="•"/>
            </a:pPr>
            <a:r>
              <a:rPr lang="en-US" sz="2400" dirty="0">
                <a:solidFill>
                  <a:srgbClr val="C00000"/>
                </a:solidFill>
                <a:latin typeface="Twentieth Century"/>
              </a:rPr>
              <a:t>Black women 8x more than white men </a:t>
            </a:r>
          </a:p>
        </p:txBody>
      </p:sp>
      <p:sp>
        <p:nvSpPr>
          <p:cNvPr id="15" name="TextBox 14">
            <a:extLst>
              <a:ext uri="{FF2B5EF4-FFF2-40B4-BE49-F238E27FC236}">
                <a16:creationId xmlns:a16="http://schemas.microsoft.com/office/drawing/2014/main" id="{CD8A4F21-2CC7-4696-AFC9-3959F6819C82}"/>
              </a:ext>
            </a:extLst>
          </p:cNvPr>
          <p:cNvSpPr txBox="1"/>
          <p:nvPr/>
        </p:nvSpPr>
        <p:spPr>
          <a:xfrm>
            <a:off x="6020395" y="6334780"/>
            <a:ext cx="6073378" cy="523220"/>
          </a:xfrm>
          <a:prstGeom prst="rect">
            <a:avLst/>
          </a:prstGeom>
          <a:noFill/>
        </p:spPr>
        <p:txBody>
          <a:bodyPr wrap="square">
            <a:spAutoFit/>
          </a:bodyPr>
          <a:lstStyle/>
          <a:p>
            <a:r>
              <a:rPr lang="en-US" dirty="0">
                <a:solidFill>
                  <a:schemeClr val="bg1"/>
                </a:solidFill>
                <a:latin typeface="Twentieth Century"/>
              </a:rPr>
              <a:t>https://www.governor.nh.gov/sites/g/files/ehbemt336/files/documents/equity-response-team.pdf</a:t>
            </a:r>
          </a:p>
        </p:txBody>
      </p:sp>
    </p:spTree>
    <p:extLst>
      <p:ext uri="{BB962C8B-B14F-4D97-AF65-F5344CB8AC3E}">
        <p14:creationId xmlns:p14="http://schemas.microsoft.com/office/powerpoint/2010/main" val="211982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0952-E2AA-4B9E-A5E1-0DA2E9D6126C}"/>
              </a:ext>
            </a:extLst>
          </p:cNvPr>
          <p:cNvSpPr>
            <a:spLocks noGrp="1"/>
          </p:cNvSpPr>
          <p:nvPr>
            <p:ph type="title"/>
          </p:nvPr>
        </p:nvSpPr>
        <p:spPr>
          <a:xfrm>
            <a:off x="1143001" y="224524"/>
            <a:ext cx="9905998" cy="725595"/>
          </a:xfrm>
        </p:spPr>
        <p:txBody>
          <a:bodyPr/>
          <a:lstStyle/>
          <a:p>
            <a:pPr algn="ctr"/>
            <a:r>
              <a:rPr lang="en-US" dirty="0"/>
              <a:t>Recognizing Implicit Bias </a:t>
            </a:r>
          </a:p>
        </p:txBody>
      </p:sp>
      <p:sp>
        <p:nvSpPr>
          <p:cNvPr id="3" name="Text Placeholder 2">
            <a:extLst>
              <a:ext uri="{FF2B5EF4-FFF2-40B4-BE49-F238E27FC236}">
                <a16:creationId xmlns:a16="http://schemas.microsoft.com/office/drawing/2014/main" id="{2433BE18-F8D1-4BA6-B1B4-51BEB9AEF203}"/>
              </a:ext>
            </a:extLst>
          </p:cNvPr>
          <p:cNvSpPr>
            <a:spLocks noGrp="1"/>
          </p:cNvSpPr>
          <p:nvPr>
            <p:ph type="body" idx="1"/>
          </p:nvPr>
        </p:nvSpPr>
        <p:spPr/>
        <p:txBody>
          <a:bodyPr/>
          <a:lstStyle/>
          <a:p>
            <a:pPr marL="0" lvl="0" indent="0" algn="l" rtl="0">
              <a:lnSpc>
                <a:spcPct val="120000"/>
              </a:lnSpc>
              <a:spcBef>
                <a:spcPts val="0"/>
              </a:spcBef>
              <a:spcAft>
                <a:spcPts val="0"/>
              </a:spcAft>
              <a:buClr>
                <a:schemeClr val="lt1"/>
              </a:buClr>
              <a:buSzPts val="3000"/>
              <a:buNone/>
            </a:pPr>
            <a:r>
              <a:rPr lang="en-US" b="1" dirty="0"/>
              <a:t>Offset the influence of implicit bias</a:t>
            </a:r>
            <a:endParaRPr lang="en-US" dirty="0"/>
          </a:p>
          <a:p>
            <a:pPr marL="457200" lvl="0" indent="-371475" algn="l" rtl="0">
              <a:lnSpc>
                <a:spcPct val="120000"/>
              </a:lnSpc>
              <a:spcBef>
                <a:spcPts val="1000"/>
              </a:spcBef>
              <a:spcAft>
                <a:spcPts val="0"/>
              </a:spcAft>
              <a:buSzPts val="2250"/>
              <a:buChar char="-"/>
            </a:pPr>
            <a:r>
              <a:rPr lang="en-US" dirty="0"/>
              <a:t>Common Identity Formation</a:t>
            </a:r>
          </a:p>
          <a:p>
            <a:pPr marL="457200" lvl="0" indent="-371475" algn="l" rtl="0">
              <a:lnSpc>
                <a:spcPct val="120000"/>
              </a:lnSpc>
              <a:spcBef>
                <a:spcPts val="0"/>
              </a:spcBef>
              <a:spcAft>
                <a:spcPts val="0"/>
              </a:spcAft>
              <a:buSzPts val="2250"/>
              <a:buChar char="-"/>
            </a:pPr>
            <a:r>
              <a:rPr lang="en-US" dirty="0"/>
              <a:t>Perspective Taking</a:t>
            </a:r>
          </a:p>
          <a:p>
            <a:pPr marL="457200" lvl="0" indent="-371475" algn="l" rtl="0">
              <a:lnSpc>
                <a:spcPct val="120000"/>
              </a:lnSpc>
              <a:spcBef>
                <a:spcPts val="0"/>
              </a:spcBef>
              <a:spcAft>
                <a:spcPts val="0"/>
              </a:spcAft>
              <a:buSzPts val="2250"/>
              <a:buChar char="-"/>
            </a:pPr>
            <a:r>
              <a:rPr lang="en-US" dirty="0"/>
              <a:t>Empathy</a:t>
            </a:r>
          </a:p>
          <a:p>
            <a:pPr marL="457200" lvl="0" indent="-371475" algn="l" rtl="0">
              <a:lnSpc>
                <a:spcPct val="120000"/>
              </a:lnSpc>
              <a:spcBef>
                <a:spcPts val="0"/>
              </a:spcBef>
              <a:spcAft>
                <a:spcPts val="0"/>
              </a:spcAft>
              <a:buSzPts val="2250"/>
              <a:buChar char="-"/>
            </a:pPr>
            <a:r>
              <a:rPr lang="en-US" dirty="0"/>
              <a:t>Consider the opposite</a:t>
            </a:r>
          </a:p>
          <a:p>
            <a:pPr marL="457200" lvl="0" indent="-371475" algn="l" rtl="0">
              <a:lnSpc>
                <a:spcPct val="120000"/>
              </a:lnSpc>
              <a:spcBef>
                <a:spcPts val="0"/>
              </a:spcBef>
              <a:spcAft>
                <a:spcPts val="0"/>
              </a:spcAft>
              <a:buSzPts val="2250"/>
              <a:buChar char="-"/>
            </a:pPr>
            <a:r>
              <a:rPr lang="en-US" dirty="0"/>
              <a:t>Counter stereotypical exemplars </a:t>
            </a:r>
          </a:p>
          <a:p>
            <a:pPr marL="457200" lvl="1" indent="0" algn="l" rtl="0">
              <a:lnSpc>
                <a:spcPct val="120000"/>
              </a:lnSpc>
              <a:spcBef>
                <a:spcPts val="500"/>
              </a:spcBef>
              <a:spcAft>
                <a:spcPts val="0"/>
              </a:spcAft>
              <a:buClr>
                <a:schemeClr val="lt1"/>
              </a:buClr>
              <a:buSzPts val="2500"/>
              <a:buNone/>
            </a:pPr>
            <a:endParaRPr lang="en-US" dirty="0"/>
          </a:p>
          <a:p>
            <a:endParaRPr lang="en-US" dirty="0"/>
          </a:p>
        </p:txBody>
      </p:sp>
      <p:pic>
        <p:nvPicPr>
          <p:cNvPr id="5" name="Picture 4">
            <a:extLst>
              <a:ext uri="{FF2B5EF4-FFF2-40B4-BE49-F238E27FC236}">
                <a16:creationId xmlns:a16="http://schemas.microsoft.com/office/drawing/2014/main" id="{2A367C53-76CF-47D7-B4F7-782AB2AC8763}"/>
              </a:ext>
            </a:extLst>
          </p:cNvPr>
          <p:cNvPicPr>
            <a:picLocks noChangeAspect="1"/>
          </p:cNvPicPr>
          <p:nvPr/>
        </p:nvPicPr>
        <p:blipFill>
          <a:blip r:embed="rId3"/>
          <a:stretch>
            <a:fillRect/>
          </a:stretch>
        </p:blipFill>
        <p:spPr>
          <a:xfrm>
            <a:off x="6586608" y="1880462"/>
            <a:ext cx="4706520" cy="4279763"/>
          </a:xfrm>
          <a:prstGeom prst="rect">
            <a:avLst/>
          </a:prstGeom>
        </p:spPr>
      </p:pic>
      <p:sp>
        <p:nvSpPr>
          <p:cNvPr id="7" name="TextBox 6">
            <a:extLst>
              <a:ext uri="{FF2B5EF4-FFF2-40B4-BE49-F238E27FC236}">
                <a16:creationId xmlns:a16="http://schemas.microsoft.com/office/drawing/2014/main" id="{EE73CA9E-9FE3-49A4-8FB6-40FAADC9F7F2}"/>
              </a:ext>
            </a:extLst>
          </p:cNvPr>
          <p:cNvSpPr txBox="1"/>
          <p:nvPr/>
        </p:nvSpPr>
        <p:spPr>
          <a:xfrm>
            <a:off x="816709" y="6160225"/>
            <a:ext cx="6094602" cy="307777"/>
          </a:xfrm>
          <a:prstGeom prst="rect">
            <a:avLst/>
          </a:prstGeom>
          <a:noFill/>
        </p:spPr>
        <p:txBody>
          <a:bodyPr wrap="square">
            <a:spAutoFit/>
          </a:bodyPr>
          <a:lstStyle/>
          <a:p>
            <a:r>
              <a:rPr lang="en-US" dirty="0">
                <a:solidFill>
                  <a:schemeClr val="bg1"/>
                </a:solidFill>
                <a:latin typeface="Twentieth Century"/>
              </a:rPr>
              <a:t>https://kirwaninstitute.osu.edu/implicit-bias-training</a:t>
            </a:r>
          </a:p>
        </p:txBody>
      </p:sp>
    </p:spTree>
    <p:extLst>
      <p:ext uri="{BB962C8B-B14F-4D97-AF65-F5344CB8AC3E}">
        <p14:creationId xmlns:p14="http://schemas.microsoft.com/office/powerpoint/2010/main" val="1269970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80F4-435A-462D-9E9B-2D7C949DA11F}"/>
              </a:ext>
            </a:extLst>
          </p:cNvPr>
          <p:cNvSpPr>
            <a:spLocks noGrp="1"/>
          </p:cNvSpPr>
          <p:nvPr>
            <p:ph type="title"/>
          </p:nvPr>
        </p:nvSpPr>
        <p:spPr>
          <a:xfrm>
            <a:off x="1141412" y="225612"/>
            <a:ext cx="9905998" cy="717363"/>
          </a:xfrm>
        </p:spPr>
        <p:txBody>
          <a:bodyPr/>
          <a:lstStyle/>
          <a:p>
            <a:pPr algn="ctr"/>
            <a:r>
              <a:rPr lang="en-US" dirty="0"/>
              <a:t>AAFP </a:t>
            </a:r>
            <a:r>
              <a:rPr lang="en-US" dirty="0" err="1"/>
              <a:t>EveryONE</a:t>
            </a:r>
            <a:r>
              <a:rPr lang="en-US" dirty="0"/>
              <a:t> Project</a:t>
            </a:r>
          </a:p>
        </p:txBody>
      </p:sp>
      <p:sp>
        <p:nvSpPr>
          <p:cNvPr id="3" name="Text Placeholder 2">
            <a:extLst>
              <a:ext uri="{FF2B5EF4-FFF2-40B4-BE49-F238E27FC236}">
                <a16:creationId xmlns:a16="http://schemas.microsoft.com/office/drawing/2014/main" id="{F087E212-A76E-4DDC-9BC8-32D8409AA68A}"/>
              </a:ext>
            </a:extLst>
          </p:cNvPr>
          <p:cNvSpPr>
            <a:spLocks noGrp="1"/>
          </p:cNvSpPr>
          <p:nvPr>
            <p:ph type="body" idx="1"/>
          </p:nvPr>
        </p:nvSpPr>
        <p:spPr/>
        <p:txBody>
          <a:bodyPr/>
          <a:lstStyle/>
          <a:p>
            <a:r>
              <a:rPr lang="en-US" sz="2800" dirty="0"/>
              <a:t>To promote awareness of implicit bias among all members of the health care team</a:t>
            </a:r>
          </a:p>
          <a:p>
            <a:r>
              <a:rPr lang="en-US" sz="2800" dirty="0"/>
              <a:t> To provide resources for moderating the negative effects of implicit bias on patient care</a:t>
            </a:r>
          </a:p>
          <a:p>
            <a:r>
              <a:rPr lang="en-US" sz="2800" dirty="0"/>
              <a:t>Implicit Association Test</a:t>
            </a:r>
          </a:p>
        </p:txBody>
      </p:sp>
      <p:sp>
        <p:nvSpPr>
          <p:cNvPr id="5" name="TextBox 4">
            <a:extLst>
              <a:ext uri="{FF2B5EF4-FFF2-40B4-BE49-F238E27FC236}">
                <a16:creationId xmlns:a16="http://schemas.microsoft.com/office/drawing/2014/main" id="{F0500049-0509-435B-B4C3-4138E9FEAD06}"/>
              </a:ext>
            </a:extLst>
          </p:cNvPr>
          <p:cNvSpPr txBox="1"/>
          <p:nvPr/>
        </p:nvSpPr>
        <p:spPr>
          <a:xfrm>
            <a:off x="1141412" y="6239482"/>
            <a:ext cx="6683928" cy="307777"/>
          </a:xfrm>
          <a:prstGeom prst="rect">
            <a:avLst/>
          </a:prstGeom>
          <a:noFill/>
        </p:spPr>
        <p:txBody>
          <a:bodyPr wrap="square">
            <a:spAutoFit/>
          </a:bodyPr>
          <a:lstStyle/>
          <a:p>
            <a:r>
              <a:rPr lang="en-US" dirty="0">
                <a:solidFill>
                  <a:schemeClr val="bg1"/>
                </a:solidFill>
              </a:rPr>
              <a:t>https://www.aafp.org/news/practice-professional-issues/20200115implicitbias.html</a:t>
            </a:r>
          </a:p>
        </p:txBody>
      </p:sp>
      <p:sp>
        <p:nvSpPr>
          <p:cNvPr id="7" name="TextBox 6">
            <a:extLst>
              <a:ext uri="{FF2B5EF4-FFF2-40B4-BE49-F238E27FC236}">
                <a16:creationId xmlns:a16="http://schemas.microsoft.com/office/drawing/2014/main" id="{23439D5E-7A6B-4167-AFBB-2E6BB2B5A922}"/>
              </a:ext>
            </a:extLst>
          </p:cNvPr>
          <p:cNvSpPr txBox="1"/>
          <p:nvPr/>
        </p:nvSpPr>
        <p:spPr>
          <a:xfrm>
            <a:off x="1141412" y="5861453"/>
            <a:ext cx="6094602" cy="307777"/>
          </a:xfrm>
          <a:prstGeom prst="rect">
            <a:avLst/>
          </a:prstGeom>
          <a:noFill/>
        </p:spPr>
        <p:txBody>
          <a:bodyPr wrap="square">
            <a:spAutoFit/>
          </a:bodyPr>
          <a:lstStyle/>
          <a:p>
            <a:r>
              <a:rPr lang="en-US" dirty="0">
                <a:solidFill>
                  <a:schemeClr val="bg1"/>
                </a:solidFill>
                <a:latin typeface="Twentieth Century"/>
              </a:rPr>
              <a:t>https://implicit.harvard.edu/implicit/education.html</a:t>
            </a:r>
          </a:p>
        </p:txBody>
      </p:sp>
    </p:spTree>
    <p:extLst>
      <p:ext uri="{BB962C8B-B14F-4D97-AF65-F5344CB8AC3E}">
        <p14:creationId xmlns:p14="http://schemas.microsoft.com/office/powerpoint/2010/main" val="461258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D85C-D309-4138-B77F-760B31F8491C}"/>
              </a:ext>
            </a:extLst>
          </p:cNvPr>
          <p:cNvSpPr>
            <a:spLocks noGrp="1"/>
          </p:cNvSpPr>
          <p:nvPr>
            <p:ph type="title"/>
          </p:nvPr>
        </p:nvSpPr>
        <p:spPr>
          <a:xfrm>
            <a:off x="1082690" y="2689715"/>
            <a:ext cx="9905998" cy="1478570"/>
          </a:xfrm>
        </p:spPr>
        <p:txBody>
          <a:bodyPr/>
          <a:lstStyle/>
          <a:p>
            <a:pPr algn="ctr"/>
            <a:r>
              <a:rPr lang="en-US" sz="4800" dirty="0"/>
              <a:t>No Disclosures</a:t>
            </a:r>
          </a:p>
        </p:txBody>
      </p:sp>
    </p:spTree>
    <p:extLst>
      <p:ext uri="{BB962C8B-B14F-4D97-AF65-F5344CB8AC3E}">
        <p14:creationId xmlns:p14="http://schemas.microsoft.com/office/powerpoint/2010/main" val="833308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6D92-8B20-4D64-8B82-4668A845002F}"/>
              </a:ext>
            </a:extLst>
          </p:cNvPr>
          <p:cNvSpPr>
            <a:spLocks noGrp="1"/>
          </p:cNvSpPr>
          <p:nvPr>
            <p:ph type="title"/>
          </p:nvPr>
        </p:nvSpPr>
        <p:spPr>
          <a:xfrm>
            <a:off x="1143001" y="245678"/>
            <a:ext cx="9905998" cy="842082"/>
          </a:xfrm>
        </p:spPr>
        <p:txBody>
          <a:bodyPr/>
          <a:lstStyle/>
          <a:p>
            <a:pPr algn="ctr"/>
            <a:r>
              <a:rPr lang="en-US" dirty="0"/>
              <a:t>Creating a Culture of Equity: Organizational</a:t>
            </a:r>
          </a:p>
        </p:txBody>
      </p:sp>
      <p:sp>
        <p:nvSpPr>
          <p:cNvPr id="3" name="Text Placeholder 2">
            <a:extLst>
              <a:ext uri="{FF2B5EF4-FFF2-40B4-BE49-F238E27FC236}">
                <a16:creationId xmlns:a16="http://schemas.microsoft.com/office/drawing/2014/main" id="{32066A73-D91D-4504-829B-42A07897E614}"/>
              </a:ext>
            </a:extLst>
          </p:cNvPr>
          <p:cNvSpPr>
            <a:spLocks noGrp="1"/>
          </p:cNvSpPr>
          <p:nvPr>
            <p:ph type="body" idx="1"/>
          </p:nvPr>
        </p:nvSpPr>
        <p:spPr>
          <a:xfrm>
            <a:off x="1143000" y="1467544"/>
            <a:ext cx="9905999" cy="3541714"/>
          </a:xfrm>
        </p:spPr>
        <p:txBody>
          <a:bodyPr/>
          <a:lstStyle/>
          <a:p>
            <a:pPr marL="0" lvl="0" indent="0" algn="l" rtl="0">
              <a:lnSpc>
                <a:spcPct val="120000"/>
              </a:lnSpc>
              <a:spcBef>
                <a:spcPts val="0"/>
              </a:spcBef>
              <a:spcAft>
                <a:spcPts val="0"/>
              </a:spcAft>
              <a:buClr>
                <a:schemeClr val="lt1"/>
              </a:buClr>
              <a:buSzPts val="3000"/>
              <a:buNone/>
            </a:pPr>
            <a:r>
              <a:rPr lang="en-US" sz="2800" dirty="0"/>
              <a:t>Leadership Buy-In: </a:t>
            </a:r>
          </a:p>
          <a:p>
            <a:pPr marL="457200" lvl="1" indent="0" rtl="0">
              <a:lnSpc>
                <a:spcPct val="120000"/>
              </a:lnSpc>
              <a:spcBef>
                <a:spcPts val="500"/>
              </a:spcBef>
              <a:spcAft>
                <a:spcPts val="0"/>
              </a:spcAft>
              <a:buClr>
                <a:schemeClr val="lt1"/>
              </a:buClr>
              <a:buSzPts val="2500"/>
              <a:buNone/>
            </a:pPr>
            <a:r>
              <a:rPr lang="en-US" sz="2800" dirty="0"/>
              <a:t>- reduce costs- reduce readmissions and adverse outcomes</a:t>
            </a:r>
          </a:p>
          <a:p>
            <a:pPr marL="457200" lvl="1" indent="0" rtl="0">
              <a:lnSpc>
                <a:spcPct val="120000"/>
              </a:lnSpc>
              <a:spcBef>
                <a:spcPts val="500"/>
              </a:spcBef>
              <a:spcAft>
                <a:spcPts val="0"/>
              </a:spcAft>
              <a:buClr>
                <a:schemeClr val="lt1"/>
              </a:buClr>
              <a:buSzPts val="2500"/>
              <a:buNone/>
            </a:pPr>
            <a:r>
              <a:rPr lang="en-US" sz="2800" dirty="0"/>
              <a:t>- improved patient outcomes: Diversity Improves Health Outcomes Oakland</a:t>
            </a:r>
          </a:p>
          <a:p>
            <a:pPr marL="457200" lvl="1" indent="0" rtl="0">
              <a:lnSpc>
                <a:spcPct val="120000"/>
              </a:lnSpc>
              <a:spcBef>
                <a:spcPts val="500"/>
              </a:spcBef>
              <a:spcAft>
                <a:spcPts val="0"/>
              </a:spcAft>
              <a:buClr>
                <a:schemeClr val="lt1"/>
              </a:buClr>
              <a:buSzPts val="2500"/>
              <a:buNone/>
            </a:pPr>
            <a:r>
              <a:rPr lang="en-US" sz="2800" dirty="0"/>
              <a:t>- higher financial returns (</a:t>
            </a:r>
            <a:r>
              <a:rPr lang="en-US" sz="2800" dirty="0" err="1"/>
              <a:t>Mckinsey</a:t>
            </a:r>
            <a:r>
              <a:rPr lang="en-US" sz="2800" dirty="0"/>
              <a:t>) </a:t>
            </a:r>
          </a:p>
          <a:p>
            <a:pPr marL="457200" lvl="1" indent="0" rtl="0">
              <a:lnSpc>
                <a:spcPct val="120000"/>
              </a:lnSpc>
              <a:spcBef>
                <a:spcPts val="500"/>
              </a:spcBef>
              <a:spcAft>
                <a:spcPts val="0"/>
              </a:spcAft>
              <a:buClr>
                <a:schemeClr val="lt1"/>
              </a:buClr>
              <a:buSzPts val="2500"/>
              <a:buNone/>
            </a:pPr>
            <a:r>
              <a:rPr lang="en-US" sz="2800" dirty="0"/>
              <a:t>- embrace discomfort</a:t>
            </a:r>
          </a:p>
          <a:p>
            <a:endParaRPr lang="en-US" sz="2800" dirty="0"/>
          </a:p>
        </p:txBody>
      </p:sp>
      <p:sp>
        <p:nvSpPr>
          <p:cNvPr id="5" name="TextBox 4">
            <a:extLst>
              <a:ext uri="{FF2B5EF4-FFF2-40B4-BE49-F238E27FC236}">
                <a16:creationId xmlns:a16="http://schemas.microsoft.com/office/drawing/2014/main" id="{57FDB67A-DB41-42ED-ABE0-A9A12D1C17A8}"/>
              </a:ext>
            </a:extLst>
          </p:cNvPr>
          <p:cNvSpPr txBox="1"/>
          <p:nvPr/>
        </p:nvSpPr>
        <p:spPr>
          <a:xfrm>
            <a:off x="1140222" y="5883504"/>
            <a:ext cx="7624167" cy="307777"/>
          </a:xfrm>
          <a:prstGeom prst="rect">
            <a:avLst/>
          </a:prstGeom>
          <a:noFill/>
        </p:spPr>
        <p:txBody>
          <a:bodyPr wrap="square">
            <a:spAutoFit/>
          </a:bodyPr>
          <a:lstStyle/>
          <a:p>
            <a:r>
              <a:rPr lang="en-US" dirty="0">
                <a:solidFill>
                  <a:schemeClr val="bg1"/>
                </a:solidFill>
                <a:latin typeface="Twentieth Century"/>
              </a:rPr>
              <a:t>https://www.mckinsey.com/business-functions/organization/our-insights/why-diversity-matters</a:t>
            </a:r>
          </a:p>
        </p:txBody>
      </p:sp>
      <p:sp>
        <p:nvSpPr>
          <p:cNvPr id="7" name="TextBox 6">
            <a:extLst>
              <a:ext uri="{FF2B5EF4-FFF2-40B4-BE49-F238E27FC236}">
                <a16:creationId xmlns:a16="http://schemas.microsoft.com/office/drawing/2014/main" id="{28FCB583-1DD5-4E45-967B-A29F884F8990}"/>
              </a:ext>
            </a:extLst>
          </p:cNvPr>
          <p:cNvSpPr txBox="1"/>
          <p:nvPr/>
        </p:nvSpPr>
        <p:spPr>
          <a:xfrm>
            <a:off x="1140222" y="6210362"/>
            <a:ext cx="6097190" cy="307777"/>
          </a:xfrm>
          <a:prstGeom prst="rect">
            <a:avLst/>
          </a:prstGeom>
          <a:noFill/>
        </p:spPr>
        <p:txBody>
          <a:bodyPr wrap="square">
            <a:spAutoFit/>
          </a:bodyPr>
          <a:lstStyle/>
          <a:p>
            <a:r>
              <a:rPr lang="en-US" dirty="0">
                <a:solidFill>
                  <a:schemeClr val="bg1"/>
                </a:solidFill>
                <a:latin typeface="Twentieth Century"/>
              </a:rPr>
              <a:t>https://www.pnas.org/content/117/35/21194</a:t>
            </a:r>
          </a:p>
        </p:txBody>
      </p:sp>
    </p:spTree>
    <p:extLst>
      <p:ext uri="{BB962C8B-B14F-4D97-AF65-F5344CB8AC3E}">
        <p14:creationId xmlns:p14="http://schemas.microsoft.com/office/powerpoint/2010/main" val="3763735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62A38-1B53-40D2-AE59-D9BDC3C342AA}"/>
              </a:ext>
            </a:extLst>
          </p:cNvPr>
          <p:cNvSpPr>
            <a:spLocks noGrp="1"/>
          </p:cNvSpPr>
          <p:nvPr>
            <p:ph type="title"/>
          </p:nvPr>
        </p:nvSpPr>
        <p:spPr/>
        <p:txBody>
          <a:bodyPr/>
          <a:lstStyle/>
          <a:p>
            <a:r>
              <a:rPr lang="en-US" dirty="0"/>
              <a:t>Creating a Culture of Equity: Individual</a:t>
            </a:r>
          </a:p>
        </p:txBody>
      </p:sp>
      <p:sp>
        <p:nvSpPr>
          <p:cNvPr id="3" name="Text Placeholder 2">
            <a:extLst>
              <a:ext uri="{FF2B5EF4-FFF2-40B4-BE49-F238E27FC236}">
                <a16:creationId xmlns:a16="http://schemas.microsoft.com/office/drawing/2014/main" id="{58EFAFD5-C6FB-4B0C-AD0D-1B009B6FBD9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6B564E9E-88CE-4160-A8FA-1DC6EC8BDCB5}"/>
              </a:ext>
            </a:extLst>
          </p:cNvPr>
          <p:cNvPicPr>
            <a:picLocks noChangeAspect="1"/>
          </p:cNvPicPr>
          <p:nvPr/>
        </p:nvPicPr>
        <p:blipFill>
          <a:blip r:embed="rId3"/>
          <a:stretch>
            <a:fillRect/>
          </a:stretch>
        </p:blipFill>
        <p:spPr>
          <a:xfrm>
            <a:off x="997711" y="990371"/>
            <a:ext cx="10193395" cy="5249111"/>
          </a:xfrm>
          <a:prstGeom prst="rect">
            <a:avLst/>
          </a:prstGeom>
        </p:spPr>
      </p:pic>
      <p:sp>
        <p:nvSpPr>
          <p:cNvPr id="7" name="TextBox 6">
            <a:extLst>
              <a:ext uri="{FF2B5EF4-FFF2-40B4-BE49-F238E27FC236}">
                <a16:creationId xmlns:a16="http://schemas.microsoft.com/office/drawing/2014/main" id="{A896ECCA-4E4F-44F3-9678-E4CEC97EF2C4}"/>
              </a:ext>
            </a:extLst>
          </p:cNvPr>
          <p:cNvSpPr txBox="1"/>
          <p:nvPr/>
        </p:nvSpPr>
        <p:spPr>
          <a:xfrm>
            <a:off x="1732163" y="68426"/>
            <a:ext cx="8724489" cy="584775"/>
          </a:xfrm>
          <a:prstGeom prst="rect">
            <a:avLst/>
          </a:prstGeom>
          <a:noFill/>
        </p:spPr>
        <p:txBody>
          <a:bodyPr wrap="square">
            <a:spAutoFit/>
          </a:bodyPr>
          <a:lstStyle/>
          <a:p>
            <a:pPr algn="ctr"/>
            <a:r>
              <a:rPr lang="en-US" sz="3200" dirty="0">
                <a:solidFill>
                  <a:schemeClr val="bg1"/>
                </a:solidFill>
                <a:latin typeface="Twentieth Century"/>
              </a:rPr>
              <a:t>The Culturally Effective Organizations Framework </a:t>
            </a:r>
          </a:p>
        </p:txBody>
      </p:sp>
      <p:sp>
        <p:nvSpPr>
          <p:cNvPr id="9" name="TextBox 8">
            <a:extLst>
              <a:ext uri="{FF2B5EF4-FFF2-40B4-BE49-F238E27FC236}">
                <a16:creationId xmlns:a16="http://schemas.microsoft.com/office/drawing/2014/main" id="{A21E361F-AA0E-454B-9B58-51BAAC354941}"/>
              </a:ext>
            </a:extLst>
          </p:cNvPr>
          <p:cNvSpPr txBox="1"/>
          <p:nvPr/>
        </p:nvSpPr>
        <p:spPr>
          <a:xfrm>
            <a:off x="997711" y="6349725"/>
            <a:ext cx="6094602" cy="523220"/>
          </a:xfrm>
          <a:prstGeom prst="rect">
            <a:avLst/>
          </a:prstGeom>
          <a:noFill/>
        </p:spPr>
        <p:txBody>
          <a:bodyPr wrap="square">
            <a:spAutoFit/>
          </a:bodyPr>
          <a:lstStyle/>
          <a:p>
            <a:r>
              <a:rPr lang="en-US" dirty="0">
                <a:solidFill>
                  <a:schemeClr val="bg1"/>
                </a:solidFill>
              </a:rPr>
              <a:t>https://nhcancerplan.org/images/Conference2018/HEP_CEOrgs_FW_Toolkit.pdf</a:t>
            </a:r>
          </a:p>
        </p:txBody>
      </p:sp>
    </p:spTree>
    <p:extLst>
      <p:ext uri="{BB962C8B-B14F-4D97-AF65-F5344CB8AC3E}">
        <p14:creationId xmlns:p14="http://schemas.microsoft.com/office/powerpoint/2010/main" val="2134670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B6C92C-1160-42F8-A27D-D58719FF77A9}"/>
              </a:ext>
            </a:extLst>
          </p:cNvPr>
          <p:cNvSpPr txBox="1"/>
          <p:nvPr/>
        </p:nvSpPr>
        <p:spPr>
          <a:xfrm>
            <a:off x="689995" y="1228397"/>
            <a:ext cx="6094602" cy="4401205"/>
          </a:xfrm>
          <a:prstGeom prst="rect">
            <a:avLst/>
          </a:prstGeom>
          <a:noFill/>
        </p:spPr>
        <p:txBody>
          <a:bodyPr wrap="square">
            <a:spAutoFit/>
          </a:bodyPr>
          <a:lstStyle/>
          <a:p>
            <a:pPr marL="457200" indent="-457200">
              <a:buClr>
                <a:schemeClr val="bg1"/>
              </a:buClr>
              <a:buFont typeface="Arial" panose="020B0604020202020204" pitchFamily="34" charset="0"/>
              <a:buChar char="•"/>
            </a:pPr>
            <a:r>
              <a:rPr lang="en-US" sz="2800" dirty="0">
                <a:solidFill>
                  <a:schemeClr val="bg1"/>
                </a:solidFill>
                <a:latin typeface="Twentieth Century"/>
              </a:rPr>
              <a:t>Educate faculty/staff/trainees on implicit bias</a:t>
            </a:r>
          </a:p>
          <a:p>
            <a:pPr marL="457200" indent="-457200">
              <a:buClr>
                <a:schemeClr val="bg1"/>
              </a:buClr>
              <a:buFont typeface="Arial" panose="020B0604020202020204" pitchFamily="34" charset="0"/>
              <a:buChar char="•"/>
            </a:pPr>
            <a:r>
              <a:rPr lang="en-US" sz="2800" dirty="0">
                <a:solidFill>
                  <a:schemeClr val="bg1"/>
                </a:solidFill>
                <a:latin typeface="Twentieth Century"/>
              </a:rPr>
              <a:t>Hospital equity walk</a:t>
            </a:r>
          </a:p>
          <a:p>
            <a:pPr marL="457200" indent="-457200">
              <a:buClr>
                <a:schemeClr val="bg1"/>
              </a:buClr>
              <a:buFont typeface="Arial" panose="020B0604020202020204" pitchFamily="34" charset="0"/>
              <a:buChar char="•"/>
            </a:pPr>
            <a:r>
              <a:rPr lang="en-US" sz="2800" dirty="0">
                <a:solidFill>
                  <a:schemeClr val="bg1"/>
                </a:solidFill>
                <a:latin typeface="Twentieth Century"/>
              </a:rPr>
              <a:t>Diversity of upper management and executives, tenured faculty, deans</a:t>
            </a:r>
          </a:p>
          <a:p>
            <a:pPr marL="457200" indent="-457200">
              <a:buClr>
                <a:schemeClr val="bg1"/>
              </a:buClr>
              <a:buFont typeface="Arial" panose="020B0604020202020204" pitchFamily="34" charset="0"/>
              <a:buChar char="•"/>
            </a:pPr>
            <a:r>
              <a:rPr lang="en-US" sz="2800" dirty="0">
                <a:solidFill>
                  <a:schemeClr val="bg1"/>
                </a:solidFill>
                <a:latin typeface="Twentieth Century"/>
              </a:rPr>
              <a:t>Reassess hiring practices</a:t>
            </a:r>
          </a:p>
          <a:p>
            <a:pPr marL="457200" indent="-457200">
              <a:buClr>
                <a:schemeClr val="bg1"/>
              </a:buClr>
              <a:buFont typeface="Arial" panose="020B0604020202020204" pitchFamily="34" charset="0"/>
              <a:buChar char="•"/>
            </a:pPr>
            <a:r>
              <a:rPr lang="en-US" sz="2800" dirty="0">
                <a:solidFill>
                  <a:schemeClr val="bg1"/>
                </a:solidFill>
                <a:latin typeface="Twentieth Century"/>
              </a:rPr>
              <a:t>Increase paid work with black and brown owned businesses- ex: NH Endowment for Health</a:t>
            </a:r>
          </a:p>
          <a:p>
            <a:pPr marL="457200" indent="-457200">
              <a:buClr>
                <a:schemeClr val="bg1"/>
              </a:buClr>
              <a:buFont typeface="Arial" panose="020B0604020202020204" pitchFamily="34" charset="0"/>
              <a:buChar char="•"/>
            </a:pPr>
            <a:endParaRPr lang="en-US" sz="2800" dirty="0">
              <a:solidFill>
                <a:schemeClr val="bg1"/>
              </a:solidFill>
              <a:latin typeface="Twentieth Century"/>
            </a:endParaRPr>
          </a:p>
        </p:txBody>
      </p:sp>
      <p:pic>
        <p:nvPicPr>
          <p:cNvPr id="7" name="Picture 6">
            <a:extLst>
              <a:ext uri="{FF2B5EF4-FFF2-40B4-BE49-F238E27FC236}">
                <a16:creationId xmlns:a16="http://schemas.microsoft.com/office/drawing/2014/main" id="{1BF02A0C-6CCF-4AFA-BA46-C388E6BC49C6}"/>
              </a:ext>
            </a:extLst>
          </p:cNvPr>
          <p:cNvPicPr>
            <a:picLocks noChangeAspect="1"/>
          </p:cNvPicPr>
          <p:nvPr/>
        </p:nvPicPr>
        <p:blipFill>
          <a:blip r:embed="rId3"/>
          <a:stretch>
            <a:fillRect/>
          </a:stretch>
        </p:blipFill>
        <p:spPr>
          <a:xfrm>
            <a:off x="6586800" y="1353665"/>
            <a:ext cx="5465165" cy="4150668"/>
          </a:xfrm>
          <a:prstGeom prst="rect">
            <a:avLst/>
          </a:prstGeom>
          <a:effectLst/>
        </p:spPr>
      </p:pic>
    </p:spTree>
    <p:extLst>
      <p:ext uri="{BB962C8B-B14F-4D97-AF65-F5344CB8AC3E}">
        <p14:creationId xmlns:p14="http://schemas.microsoft.com/office/powerpoint/2010/main" val="3129335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1FD34B-1062-4C98-91E6-09EF6DE928B1}"/>
              </a:ext>
            </a:extLst>
          </p:cNvPr>
          <p:cNvPicPr>
            <a:picLocks noChangeAspect="1"/>
          </p:cNvPicPr>
          <p:nvPr/>
        </p:nvPicPr>
        <p:blipFill>
          <a:blip r:embed="rId2"/>
          <a:stretch>
            <a:fillRect/>
          </a:stretch>
        </p:blipFill>
        <p:spPr>
          <a:xfrm>
            <a:off x="1006680" y="350823"/>
            <a:ext cx="9907398" cy="6156354"/>
          </a:xfrm>
          <a:prstGeom prst="rect">
            <a:avLst/>
          </a:prstGeom>
        </p:spPr>
      </p:pic>
    </p:spTree>
    <p:extLst>
      <p:ext uri="{BB962C8B-B14F-4D97-AF65-F5344CB8AC3E}">
        <p14:creationId xmlns:p14="http://schemas.microsoft.com/office/powerpoint/2010/main" val="3628324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3D66-8E71-4522-B95D-15DF8AAB4D8D}"/>
              </a:ext>
            </a:extLst>
          </p:cNvPr>
          <p:cNvSpPr>
            <a:spLocks noGrp="1"/>
          </p:cNvSpPr>
          <p:nvPr>
            <p:ph type="title"/>
          </p:nvPr>
        </p:nvSpPr>
        <p:spPr>
          <a:xfrm>
            <a:off x="1141413" y="327514"/>
            <a:ext cx="9905998" cy="1478570"/>
          </a:xfrm>
        </p:spPr>
        <p:txBody>
          <a:bodyPr/>
          <a:lstStyle/>
          <a:p>
            <a:r>
              <a:rPr lang="en-US" dirty="0"/>
              <a:t>NH Medical Society Health Equity Advisory Council</a:t>
            </a:r>
          </a:p>
        </p:txBody>
      </p:sp>
      <p:sp>
        <p:nvSpPr>
          <p:cNvPr id="3" name="Text Placeholder 2">
            <a:extLst>
              <a:ext uri="{FF2B5EF4-FFF2-40B4-BE49-F238E27FC236}">
                <a16:creationId xmlns:a16="http://schemas.microsoft.com/office/drawing/2014/main" id="{6FE28126-BDA0-4FCF-843D-C4B514DD12B3}"/>
              </a:ext>
            </a:extLst>
          </p:cNvPr>
          <p:cNvSpPr>
            <a:spLocks noGrp="1"/>
          </p:cNvSpPr>
          <p:nvPr>
            <p:ph type="body" idx="1"/>
          </p:nvPr>
        </p:nvSpPr>
        <p:spPr/>
        <p:txBody>
          <a:bodyPr/>
          <a:lstStyle/>
          <a:p>
            <a:pPr marL="85725" indent="0">
              <a:buNone/>
            </a:pPr>
            <a:r>
              <a:rPr lang="en-US" i="1" dirty="0"/>
              <a:t>Our Health Equity Advisory Council has met a number of times now over the past couple of months to identify and apply for grant funding that may help support some specific physician education initiatives. Regardless, we’ll continue to work to identify ways to contribute to the discussion and educate ourselves and our colleagues about issues of racial inequities in health</a:t>
            </a:r>
          </a:p>
          <a:p>
            <a:pPr marL="85725" indent="0" algn="r">
              <a:buNone/>
            </a:pPr>
            <a:r>
              <a:rPr lang="en-US" i="1" dirty="0"/>
              <a:t>Dr. John </a:t>
            </a:r>
            <a:r>
              <a:rPr lang="en-US" i="1" dirty="0" err="1"/>
              <a:t>Klunk</a:t>
            </a:r>
            <a:r>
              <a:rPr lang="en-US" i="1" dirty="0"/>
              <a:t>, NHMS President</a:t>
            </a:r>
          </a:p>
        </p:txBody>
      </p:sp>
      <p:sp>
        <p:nvSpPr>
          <p:cNvPr id="5" name="TextBox 4">
            <a:extLst>
              <a:ext uri="{FF2B5EF4-FFF2-40B4-BE49-F238E27FC236}">
                <a16:creationId xmlns:a16="http://schemas.microsoft.com/office/drawing/2014/main" id="{A6ECA9BD-FC36-4A74-B43B-6814D9C5B440}"/>
              </a:ext>
            </a:extLst>
          </p:cNvPr>
          <p:cNvSpPr txBox="1"/>
          <p:nvPr/>
        </p:nvSpPr>
        <p:spPr>
          <a:xfrm>
            <a:off x="1141412" y="6222709"/>
            <a:ext cx="6094602" cy="307777"/>
          </a:xfrm>
          <a:prstGeom prst="rect">
            <a:avLst/>
          </a:prstGeom>
          <a:noFill/>
        </p:spPr>
        <p:txBody>
          <a:bodyPr wrap="square">
            <a:spAutoFit/>
          </a:bodyPr>
          <a:lstStyle/>
          <a:p>
            <a:r>
              <a:rPr lang="en-US" dirty="0">
                <a:solidFill>
                  <a:schemeClr val="bg1"/>
                </a:solidFill>
                <a:latin typeface="Twentieth Century"/>
              </a:rPr>
              <a:t>https://www.nhms.org/nhms-blog/nhms-health-equity-advisory-council</a:t>
            </a:r>
          </a:p>
        </p:txBody>
      </p:sp>
      <p:sp>
        <p:nvSpPr>
          <p:cNvPr id="7" name="TextBox 6">
            <a:extLst>
              <a:ext uri="{FF2B5EF4-FFF2-40B4-BE49-F238E27FC236}">
                <a16:creationId xmlns:a16="http://schemas.microsoft.com/office/drawing/2014/main" id="{6EE5358F-7A8C-4B8B-8488-37F4746F5D99}"/>
              </a:ext>
            </a:extLst>
          </p:cNvPr>
          <p:cNvSpPr txBox="1"/>
          <p:nvPr/>
        </p:nvSpPr>
        <p:spPr>
          <a:xfrm>
            <a:off x="1141412" y="5914932"/>
            <a:ext cx="6094602" cy="307777"/>
          </a:xfrm>
          <a:prstGeom prst="rect">
            <a:avLst/>
          </a:prstGeom>
          <a:noFill/>
        </p:spPr>
        <p:txBody>
          <a:bodyPr wrap="square">
            <a:spAutoFit/>
          </a:bodyPr>
          <a:lstStyle/>
          <a:p>
            <a:r>
              <a:rPr lang="en-US" dirty="0">
                <a:solidFill>
                  <a:schemeClr val="bg1"/>
                </a:solidFill>
                <a:latin typeface="Twentieth Century"/>
              </a:rPr>
              <a:t>https://www.nhafp.org/docs/NHAFP%20Statement%20racism%202020.pdf</a:t>
            </a:r>
          </a:p>
        </p:txBody>
      </p:sp>
    </p:spTree>
    <p:extLst>
      <p:ext uri="{BB962C8B-B14F-4D97-AF65-F5344CB8AC3E}">
        <p14:creationId xmlns:p14="http://schemas.microsoft.com/office/powerpoint/2010/main" val="122452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367CA-06AB-475B-B2B6-60B42B05721E}"/>
              </a:ext>
            </a:extLst>
          </p:cNvPr>
          <p:cNvSpPr>
            <a:spLocks noGrp="1"/>
          </p:cNvSpPr>
          <p:nvPr>
            <p:ph type="title"/>
          </p:nvPr>
        </p:nvSpPr>
        <p:spPr>
          <a:xfrm>
            <a:off x="1141412" y="176896"/>
            <a:ext cx="9905998" cy="1478570"/>
          </a:xfrm>
        </p:spPr>
        <p:txBody>
          <a:bodyPr/>
          <a:lstStyle/>
          <a:p>
            <a:pPr algn="ctr"/>
            <a:r>
              <a:rPr lang="en-US" dirty="0"/>
              <a:t>Our Patients , Our Community</a:t>
            </a:r>
          </a:p>
        </p:txBody>
      </p:sp>
      <p:sp>
        <p:nvSpPr>
          <p:cNvPr id="3" name="Text Placeholder 2">
            <a:extLst>
              <a:ext uri="{FF2B5EF4-FFF2-40B4-BE49-F238E27FC236}">
                <a16:creationId xmlns:a16="http://schemas.microsoft.com/office/drawing/2014/main" id="{2D1F2D7A-0B4E-436E-BEDC-C0BA5FB50CB1}"/>
              </a:ext>
            </a:extLst>
          </p:cNvPr>
          <p:cNvSpPr>
            <a:spLocks noGrp="1"/>
          </p:cNvSpPr>
          <p:nvPr>
            <p:ph type="body" idx="1"/>
          </p:nvPr>
        </p:nvSpPr>
        <p:spPr>
          <a:xfrm>
            <a:off x="1141412" y="1661672"/>
            <a:ext cx="9905999" cy="1478570"/>
          </a:xfrm>
        </p:spPr>
        <p:txBody>
          <a:bodyPr/>
          <a:lstStyle/>
          <a:p>
            <a:pPr marL="85725" indent="0">
              <a:buNone/>
            </a:pPr>
            <a:r>
              <a:rPr lang="en-US" sz="2800" b="1" i="1" dirty="0"/>
              <a:t>Everyone has a fair and just opportunity to be as healthy as possible</a:t>
            </a:r>
          </a:p>
          <a:p>
            <a:pPr marL="85725" indent="0" algn="ctr">
              <a:buNone/>
            </a:pPr>
            <a:endParaRPr lang="en-US" sz="2800" dirty="0"/>
          </a:p>
        </p:txBody>
      </p:sp>
      <p:pic>
        <p:nvPicPr>
          <p:cNvPr id="5" name="Picture 4" descr="A person and person posing for a picture&#10;&#10;Description automatically generated">
            <a:extLst>
              <a:ext uri="{FF2B5EF4-FFF2-40B4-BE49-F238E27FC236}">
                <a16:creationId xmlns:a16="http://schemas.microsoft.com/office/drawing/2014/main" id="{6EDE9359-546B-4F66-B15E-8273BC23D2B1}"/>
              </a:ext>
            </a:extLst>
          </p:cNvPr>
          <p:cNvPicPr>
            <a:picLocks noChangeAspect="1"/>
          </p:cNvPicPr>
          <p:nvPr/>
        </p:nvPicPr>
        <p:blipFill>
          <a:blip r:embed="rId3"/>
          <a:stretch>
            <a:fillRect/>
          </a:stretch>
        </p:blipFill>
        <p:spPr>
          <a:xfrm>
            <a:off x="9204158" y="3140241"/>
            <a:ext cx="2987842" cy="3726197"/>
          </a:xfrm>
          <a:prstGeom prst="rect">
            <a:avLst/>
          </a:prstGeom>
        </p:spPr>
      </p:pic>
      <p:pic>
        <p:nvPicPr>
          <p:cNvPr id="6" name="Picture 5">
            <a:extLst>
              <a:ext uri="{FF2B5EF4-FFF2-40B4-BE49-F238E27FC236}">
                <a16:creationId xmlns:a16="http://schemas.microsoft.com/office/drawing/2014/main" id="{FD40194D-61D6-4E26-BC18-8E1460862A2B}"/>
              </a:ext>
            </a:extLst>
          </p:cNvPr>
          <p:cNvPicPr>
            <a:picLocks noChangeAspect="1"/>
          </p:cNvPicPr>
          <p:nvPr/>
        </p:nvPicPr>
        <p:blipFill>
          <a:blip r:embed="rId4"/>
          <a:stretch>
            <a:fillRect/>
          </a:stretch>
        </p:blipFill>
        <p:spPr>
          <a:xfrm>
            <a:off x="0" y="3140242"/>
            <a:ext cx="3717758" cy="3717758"/>
          </a:xfrm>
          <a:prstGeom prst="rect">
            <a:avLst/>
          </a:prstGeom>
        </p:spPr>
      </p:pic>
      <p:pic>
        <p:nvPicPr>
          <p:cNvPr id="7" name="Picture 6">
            <a:extLst>
              <a:ext uri="{FF2B5EF4-FFF2-40B4-BE49-F238E27FC236}">
                <a16:creationId xmlns:a16="http://schemas.microsoft.com/office/drawing/2014/main" id="{553A101C-0A66-4281-8FDB-BEB23CC701D9}"/>
              </a:ext>
            </a:extLst>
          </p:cNvPr>
          <p:cNvPicPr>
            <a:picLocks noChangeAspect="1"/>
          </p:cNvPicPr>
          <p:nvPr/>
        </p:nvPicPr>
        <p:blipFill rotWithShape="1">
          <a:blip r:embed="rId5"/>
          <a:srcRect r="26429"/>
          <a:stretch/>
        </p:blipFill>
        <p:spPr>
          <a:xfrm>
            <a:off x="3717758" y="3152655"/>
            <a:ext cx="2808958" cy="3705345"/>
          </a:xfrm>
          <a:prstGeom prst="rect">
            <a:avLst/>
          </a:prstGeom>
        </p:spPr>
      </p:pic>
      <p:pic>
        <p:nvPicPr>
          <p:cNvPr id="9" name="Picture 8" descr="A person wearing a hat and glasses&#10;&#10;Description automatically generated">
            <a:extLst>
              <a:ext uri="{FF2B5EF4-FFF2-40B4-BE49-F238E27FC236}">
                <a16:creationId xmlns:a16="http://schemas.microsoft.com/office/drawing/2014/main" id="{37EA0815-03CA-47DC-A248-84C8DBC3B3D6}"/>
              </a:ext>
            </a:extLst>
          </p:cNvPr>
          <p:cNvPicPr>
            <a:picLocks noChangeAspect="1"/>
          </p:cNvPicPr>
          <p:nvPr/>
        </p:nvPicPr>
        <p:blipFill>
          <a:blip r:embed="rId6"/>
          <a:stretch>
            <a:fillRect/>
          </a:stretch>
        </p:blipFill>
        <p:spPr>
          <a:xfrm>
            <a:off x="6526716" y="3140241"/>
            <a:ext cx="2773696" cy="3726197"/>
          </a:xfrm>
          <a:prstGeom prst="rect">
            <a:avLst/>
          </a:prstGeom>
        </p:spPr>
      </p:pic>
    </p:spTree>
    <p:extLst>
      <p:ext uri="{BB962C8B-B14F-4D97-AF65-F5344CB8AC3E}">
        <p14:creationId xmlns:p14="http://schemas.microsoft.com/office/powerpoint/2010/main" val="101848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1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63584-D210-4D55-AA5C-F462171ABD28}"/>
              </a:ext>
            </a:extLst>
          </p:cNvPr>
          <p:cNvPicPr>
            <a:picLocks noChangeAspect="1"/>
          </p:cNvPicPr>
          <p:nvPr/>
        </p:nvPicPr>
        <p:blipFill rotWithShape="1">
          <a:blip r:embed="rId2"/>
          <a:srcRect l="16130" r="16010"/>
          <a:stretch/>
        </p:blipFill>
        <p:spPr>
          <a:xfrm>
            <a:off x="0" y="995843"/>
            <a:ext cx="3154261" cy="4648200"/>
          </a:xfrm>
          <a:prstGeom prst="rect">
            <a:avLst/>
          </a:prstGeom>
        </p:spPr>
      </p:pic>
      <p:pic>
        <p:nvPicPr>
          <p:cNvPr id="9" name="Picture 8">
            <a:extLst>
              <a:ext uri="{FF2B5EF4-FFF2-40B4-BE49-F238E27FC236}">
                <a16:creationId xmlns:a16="http://schemas.microsoft.com/office/drawing/2014/main" id="{634367D9-FE2D-4653-973E-D3541F773969}"/>
              </a:ext>
            </a:extLst>
          </p:cNvPr>
          <p:cNvPicPr>
            <a:picLocks noChangeAspect="1"/>
          </p:cNvPicPr>
          <p:nvPr/>
        </p:nvPicPr>
        <p:blipFill>
          <a:blip r:embed="rId3"/>
          <a:stretch>
            <a:fillRect/>
          </a:stretch>
        </p:blipFill>
        <p:spPr>
          <a:xfrm>
            <a:off x="2933455" y="2541864"/>
            <a:ext cx="2835020" cy="4316136"/>
          </a:xfrm>
          <a:prstGeom prst="rect">
            <a:avLst/>
          </a:prstGeom>
        </p:spPr>
      </p:pic>
      <p:pic>
        <p:nvPicPr>
          <p:cNvPr id="10" name="Picture 9">
            <a:extLst>
              <a:ext uri="{FF2B5EF4-FFF2-40B4-BE49-F238E27FC236}">
                <a16:creationId xmlns:a16="http://schemas.microsoft.com/office/drawing/2014/main" id="{15903B1F-F154-4AA5-9191-16F6A52389E5}"/>
              </a:ext>
            </a:extLst>
          </p:cNvPr>
          <p:cNvPicPr>
            <a:picLocks noChangeAspect="1"/>
          </p:cNvPicPr>
          <p:nvPr/>
        </p:nvPicPr>
        <p:blipFill>
          <a:blip r:embed="rId4"/>
          <a:stretch>
            <a:fillRect/>
          </a:stretch>
        </p:blipFill>
        <p:spPr>
          <a:xfrm>
            <a:off x="5684839" y="151002"/>
            <a:ext cx="3388897" cy="5080805"/>
          </a:xfrm>
          <a:prstGeom prst="rect">
            <a:avLst/>
          </a:prstGeom>
        </p:spPr>
      </p:pic>
      <p:pic>
        <p:nvPicPr>
          <p:cNvPr id="11" name="Picture 10">
            <a:extLst>
              <a:ext uri="{FF2B5EF4-FFF2-40B4-BE49-F238E27FC236}">
                <a16:creationId xmlns:a16="http://schemas.microsoft.com/office/drawing/2014/main" id="{BFD17BF0-1DA8-4993-8B33-8EE2519E407C}"/>
              </a:ext>
            </a:extLst>
          </p:cNvPr>
          <p:cNvPicPr>
            <a:picLocks noChangeAspect="1"/>
          </p:cNvPicPr>
          <p:nvPr/>
        </p:nvPicPr>
        <p:blipFill rotWithShape="1">
          <a:blip r:embed="rId5"/>
          <a:srcRect l="7148" t="2707" b="5876"/>
          <a:stretch/>
        </p:blipFill>
        <p:spPr>
          <a:xfrm>
            <a:off x="8886739" y="2007065"/>
            <a:ext cx="3305261" cy="4815281"/>
          </a:xfrm>
          <a:prstGeom prst="rect">
            <a:avLst/>
          </a:prstGeom>
        </p:spPr>
      </p:pic>
    </p:spTree>
    <p:extLst>
      <p:ext uri="{BB962C8B-B14F-4D97-AF65-F5344CB8AC3E}">
        <p14:creationId xmlns:p14="http://schemas.microsoft.com/office/powerpoint/2010/main" val="1517173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CB07-23AF-40A2-9AF2-6B153443F428}"/>
              </a:ext>
            </a:extLst>
          </p:cNvPr>
          <p:cNvSpPr>
            <a:spLocks noGrp="1"/>
          </p:cNvSpPr>
          <p:nvPr>
            <p:ph type="title"/>
          </p:nvPr>
        </p:nvSpPr>
        <p:spPr>
          <a:xfrm>
            <a:off x="1141411" y="576263"/>
            <a:ext cx="9906000" cy="2852737"/>
          </a:xfrm>
        </p:spPr>
        <p:txBody>
          <a:bodyPr/>
          <a:lstStyle/>
          <a:p>
            <a:pPr algn="ctr"/>
            <a:r>
              <a:rPr lang="en-US" sz="5400" dirty="0"/>
              <a:t>THANK YOU</a:t>
            </a:r>
          </a:p>
        </p:txBody>
      </p:sp>
    </p:spTree>
    <p:extLst>
      <p:ext uri="{BB962C8B-B14F-4D97-AF65-F5344CB8AC3E}">
        <p14:creationId xmlns:p14="http://schemas.microsoft.com/office/powerpoint/2010/main" val="3659985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dirty="0"/>
              <a:t>OBJECTIVES</a:t>
            </a:r>
            <a:endParaRPr dirty="0"/>
          </a:p>
        </p:txBody>
      </p:sp>
      <p:sp>
        <p:nvSpPr>
          <p:cNvPr id="368" name="Google Shape;368;p22"/>
          <p:cNvSpPr txBox="1">
            <a:spLocks noGrp="1"/>
          </p:cNvSpPr>
          <p:nvPr>
            <p:ph type="body" idx="1"/>
          </p:nvPr>
        </p:nvSpPr>
        <p:spPr>
          <a:prstGeom prst="rect">
            <a:avLst/>
          </a:prstGeom>
          <a:noFill/>
          <a:ln>
            <a:noFill/>
          </a:ln>
        </p:spPr>
        <p:txBody>
          <a:bodyPr spcFirstLastPara="1" vert="horz" wrap="square" lIns="91440" tIns="45700" rIns="91425" bIns="45700" anchor="ctr" anchorCtr="1">
            <a:normAutofit/>
          </a:bodyPr>
          <a:lstStyle/>
          <a:p>
            <a:pPr>
              <a:lnSpc>
                <a:spcPct val="150000"/>
              </a:lnSpc>
            </a:pPr>
            <a:r>
              <a:rPr lang="en-US" sz="1800" dirty="0"/>
              <a:t>Identify the difference between health disparities, inequities, and equity</a:t>
            </a:r>
          </a:p>
          <a:p>
            <a:pPr>
              <a:lnSpc>
                <a:spcPct val="150000"/>
              </a:lnSpc>
            </a:pPr>
            <a:r>
              <a:rPr lang="en-US" sz="1800" dirty="0"/>
              <a:t>Describe one way we contribute to perpetuating health disparities and inequities</a:t>
            </a:r>
          </a:p>
          <a:p>
            <a:pPr>
              <a:lnSpc>
                <a:spcPct val="150000"/>
              </a:lnSpc>
            </a:pPr>
            <a:r>
              <a:rPr lang="en-US" sz="1800" dirty="0"/>
              <a:t>List at least one medical tool that falsely uses race as a scientific measure </a:t>
            </a:r>
          </a:p>
          <a:p>
            <a:pPr marL="285750" indent="-285750">
              <a:lnSpc>
                <a:spcPct val="150000"/>
              </a:lnSpc>
              <a:spcBef>
                <a:spcPts val="0"/>
              </a:spcBef>
            </a:pPr>
            <a:r>
              <a:rPr lang="en-US" sz="1800" dirty="0">
                <a:effectLst/>
                <a:ea typeface="Calibri" panose="020F0502020204030204" pitchFamily="34" charset="0"/>
                <a:cs typeface="Times New Roman" panose="02020603050405020304" pitchFamily="18" charset="0"/>
              </a:rPr>
              <a:t>  Name at least one upstream contributor or determinant of health</a:t>
            </a:r>
          </a:p>
          <a:p>
            <a:pPr marL="285750" indent="-285750">
              <a:lnSpc>
                <a:spcPct val="150000"/>
              </a:lnSpc>
              <a:spcBef>
                <a:spcPts val="0"/>
              </a:spcBef>
            </a:pPr>
            <a:r>
              <a:rPr lang="en-US" sz="1800" dirty="0">
                <a:effectLst/>
                <a:ea typeface="Calibri" panose="020F0502020204030204" pitchFamily="34" charset="0"/>
                <a:cs typeface="Times New Roman" panose="02020603050405020304" pitchFamily="18" charset="0"/>
              </a:rPr>
              <a:t>  Describe our role in improving data capacity for equity</a:t>
            </a:r>
          </a:p>
          <a:p>
            <a:pPr marL="285750" indent="-285750">
              <a:lnSpc>
                <a:spcPct val="150000"/>
              </a:lnSpc>
              <a:spcBef>
                <a:spcPts val="0"/>
              </a:spcBef>
            </a:pPr>
            <a:r>
              <a:rPr lang="en-US" sz="1800" dirty="0">
                <a:effectLst/>
                <a:ea typeface="Calibri" panose="020F0502020204030204" pitchFamily="34" charset="0"/>
                <a:cs typeface="Times New Roman" panose="02020603050405020304" pitchFamily="18" charset="0"/>
              </a:rPr>
              <a:t>  List at least 3 equity-promoting strategies we can implement at the individual, organization or systems level</a:t>
            </a:r>
          </a:p>
          <a:p>
            <a:endParaRPr lang="en-US" sz="1800" dirty="0"/>
          </a:p>
        </p:txBody>
      </p:sp>
    </p:spTree>
    <p:extLst>
      <p:ext uri="{BB962C8B-B14F-4D97-AF65-F5344CB8AC3E}">
        <p14:creationId xmlns:p14="http://schemas.microsoft.com/office/powerpoint/2010/main" val="181950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roduction to health equity: Online course | National Collaborating  Centre for Determinants of Health">
            <a:extLst>
              <a:ext uri="{FF2B5EF4-FFF2-40B4-BE49-F238E27FC236}">
                <a16:creationId xmlns:a16="http://schemas.microsoft.com/office/drawing/2014/main" id="{DEE22AB9-F045-4BC9-9F6E-E04F77B7DD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 b="19795"/>
          <a:stretch/>
        </p:blipFill>
        <p:spPr bwMode="auto">
          <a:xfrm>
            <a:off x="877357" y="486481"/>
            <a:ext cx="10437285" cy="5885037"/>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0B0A35-4C71-482F-97AC-8D89BBBC82F6}"/>
              </a:ext>
            </a:extLst>
          </p:cNvPr>
          <p:cNvSpPr>
            <a:spLocks noGrp="1"/>
          </p:cNvSpPr>
          <p:nvPr>
            <p:ph type="title"/>
          </p:nvPr>
        </p:nvSpPr>
        <p:spPr>
          <a:xfrm>
            <a:off x="877357" y="877909"/>
            <a:ext cx="10109748" cy="1121885"/>
          </a:xfrm>
          <a:effectLst>
            <a:softEdge rad="76200"/>
          </a:effectLst>
        </p:spPr>
        <p:txBody>
          <a:bodyPr/>
          <a:lstStyle/>
          <a:p>
            <a:pPr algn="ctr"/>
            <a:r>
              <a:rPr lang="en-US" dirty="0">
                <a:solidFill>
                  <a:schemeClr val="bg2">
                    <a:lumMod val="75000"/>
                  </a:schemeClr>
                </a:solidFill>
              </a:rPr>
              <a:t>Health Equity: Why We Care</a:t>
            </a:r>
          </a:p>
        </p:txBody>
      </p:sp>
    </p:spTree>
    <p:extLst>
      <p:ext uri="{BB962C8B-B14F-4D97-AF65-F5344CB8AC3E}">
        <p14:creationId xmlns:p14="http://schemas.microsoft.com/office/powerpoint/2010/main" val="192670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643C-A079-4679-AD6F-6409B4951F6C}"/>
              </a:ext>
            </a:extLst>
          </p:cNvPr>
          <p:cNvSpPr>
            <a:spLocks noGrp="1"/>
          </p:cNvSpPr>
          <p:nvPr>
            <p:ph type="title"/>
          </p:nvPr>
        </p:nvSpPr>
        <p:spPr/>
        <p:txBody>
          <a:bodyPr/>
          <a:lstStyle/>
          <a:p>
            <a:r>
              <a:rPr lang="en-US" dirty="0"/>
              <a:t>DR. CHANIECE WALLACE</a:t>
            </a:r>
            <a:br>
              <a:rPr lang="en-US" dirty="0"/>
            </a:br>
            <a:endParaRPr lang="en-US" dirty="0"/>
          </a:p>
        </p:txBody>
      </p:sp>
      <p:sp>
        <p:nvSpPr>
          <p:cNvPr id="3" name="Text Placeholder 2">
            <a:extLst>
              <a:ext uri="{FF2B5EF4-FFF2-40B4-BE49-F238E27FC236}">
                <a16:creationId xmlns:a16="http://schemas.microsoft.com/office/drawing/2014/main" id="{785BF18B-A4AF-42A7-B6F4-ECD0F9D6DE8F}"/>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DD486E7B-427F-457F-98C7-71B5C8A0A150}"/>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969794" y="452437"/>
            <a:ext cx="6096000" cy="6096000"/>
          </a:xfrm>
          <a:prstGeom prst="rect">
            <a:avLst/>
          </a:prstGeom>
          <a:noFill/>
          <a:ln>
            <a:noFill/>
          </a:ln>
        </p:spPr>
      </p:pic>
    </p:spTree>
    <p:extLst>
      <p:ext uri="{BB962C8B-B14F-4D97-AF65-F5344CB8AC3E}">
        <p14:creationId xmlns:p14="http://schemas.microsoft.com/office/powerpoint/2010/main" val="20324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a:t>NO DISCLOSURES</a:t>
            </a:r>
            <a:endParaRPr/>
          </a:p>
        </p:txBody>
      </p:sp>
      <p:sp>
        <p:nvSpPr>
          <p:cNvPr id="368" name="Google Shape;368;p22"/>
          <p:cNvSpPr txBox="1">
            <a:spLocks noGrp="1"/>
          </p:cNvSpPr>
          <p:nvPr>
            <p:ph type="body" idx="1"/>
          </p:nvPr>
        </p:nvSpPr>
        <p:spPr>
          <a:xfrm>
            <a:off x="1012824" y="1955221"/>
            <a:ext cx="9905999" cy="3135892"/>
          </a:xfrm>
          <a:prstGeom prst="rect">
            <a:avLst/>
          </a:prstGeom>
          <a:noFill/>
          <a:ln>
            <a:noFill/>
          </a:ln>
        </p:spPr>
        <p:txBody>
          <a:bodyPr spcFirstLastPara="1" wrap="square" lIns="91425" tIns="45700" rIns="91425" bIns="45700" anchor="t" anchorCtr="0">
            <a:noAutofit/>
          </a:bodyPr>
          <a:lstStyle/>
          <a:p>
            <a:pPr marL="228600" lvl="0" indent="-38100" algn="l" rtl="0">
              <a:lnSpc>
                <a:spcPct val="120000"/>
              </a:lnSpc>
              <a:spcBef>
                <a:spcPts val="0"/>
              </a:spcBef>
              <a:spcAft>
                <a:spcPts val="0"/>
              </a:spcAft>
              <a:buClr>
                <a:schemeClr val="lt1"/>
              </a:buClr>
              <a:buSzPts val="3000"/>
              <a:buNone/>
            </a:pPr>
            <a:endParaRPr i="1" dirty="0"/>
          </a:p>
        </p:txBody>
      </p:sp>
      <p:pic>
        <p:nvPicPr>
          <p:cNvPr id="1026" name="Picture 2">
            <a:extLst>
              <a:ext uri="{FF2B5EF4-FFF2-40B4-BE49-F238E27FC236}">
                <a16:creationId xmlns:a16="http://schemas.microsoft.com/office/drawing/2014/main" id="{96A84EDF-17AD-4273-8B6E-FB50A6C52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7" y="85724"/>
            <a:ext cx="10458450" cy="6072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C1C317-9BB0-413F-9D32-372E690C755F}"/>
              </a:ext>
            </a:extLst>
          </p:cNvPr>
          <p:cNvSpPr txBox="1"/>
          <p:nvPr/>
        </p:nvSpPr>
        <p:spPr>
          <a:xfrm>
            <a:off x="641152" y="6167485"/>
            <a:ext cx="6097190" cy="523220"/>
          </a:xfrm>
          <a:prstGeom prst="rect">
            <a:avLst/>
          </a:prstGeom>
          <a:noFill/>
        </p:spPr>
        <p:txBody>
          <a:bodyPr wrap="square">
            <a:spAutoFit/>
          </a:bodyPr>
          <a:lstStyle/>
          <a:p>
            <a:r>
              <a:rPr lang="en-US" dirty="0">
                <a:solidFill>
                  <a:schemeClr val="bg1"/>
                </a:solidFill>
              </a:rPr>
              <a:t>https://www.cdc.gov/reproductivehealth/maternal-mortality/disparities-pregnancy-related-deaths/infographic.html</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1C5F9F7-891B-4B51-93BB-5FD44AB49E05}"/>
                  </a:ext>
                </a:extLst>
              </p14:cNvPr>
              <p14:cNvContentPartPr/>
              <p14:nvPr/>
            </p14:nvContentPartPr>
            <p14:xfrm>
              <a:off x="4506547" y="3121987"/>
              <a:ext cx="2638440" cy="960480"/>
            </p14:xfrm>
          </p:contentPart>
        </mc:Choice>
        <mc:Fallback xmlns="">
          <p:pic>
            <p:nvPicPr>
              <p:cNvPr id="2" name="Ink 1">
                <a:extLst>
                  <a:ext uri="{FF2B5EF4-FFF2-40B4-BE49-F238E27FC236}">
                    <a16:creationId xmlns:a16="http://schemas.microsoft.com/office/drawing/2014/main" id="{C1C5F9F7-891B-4B51-93BB-5FD44AB49E05}"/>
                  </a:ext>
                </a:extLst>
              </p:cNvPr>
              <p:cNvPicPr/>
              <p:nvPr/>
            </p:nvPicPr>
            <p:blipFill>
              <a:blip r:embed="rId5"/>
              <a:stretch>
                <a:fillRect/>
              </a:stretch>
            </p:blipFill>
            <p:spPr>
              <a:xfrm>
                <a:off x="4488547" y="3104347"/>
                <a:ext cx="2674080" cy="996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D5F882A8-8E0D-4977-9B27-33BF97556C13}"/>
                  </a:ext>
                </a:extLst>
              </p14:cNvPr>
              <p14:cNvContentPartPr/>
              <p14:nvPr/>
            </p14:nvContentPartPr>
            <p14:xfrm>
              <a:off x="7162267" y="4086427"/>
              <a:ext cx="1171440" cy="144000"/>
            </p14:xfrm>
          </p:contentPart>
        </mc:Choice>
        <mc:Fallback xmlns="">
          <p:pic>
            <p:nvPicPr>
              <p:cNvPr id="3" name="Ink 2">
                <a:extLst>
                  <a:ext uri="{FF2B5EF4-FFF2-40B4-BE49-F238E27FC236}">
                    <a16:creationId xmlns:a16="http://schemas.microsoft.com/office/drawing/2014/main" id="{D5F882A8-8E0D-4977-9B27-33BF97556C13}"/>
                  </a:ext>
                </a:extLst>
              </p:cNvPr>
              <p:cNvPicPr/>
              <p:nvPr/>
            </p:nvPicPr>
            <p:blipFill>
              <a:blip r:embed="rId7"/>
              <a:stretch>
                <a:fillRect/>
              </a:stretch>
            </p:blipFill>
            <p:spPr>
              <a:xfrm>
                <a:off x="7144267" y="4068427"/>
                <a:ext cx="12070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BE160AEB-1CF9-4FD6-862C-FE66039AF425}"/>
                  </a:ext>
                </a:extLst>
              </p14:cNvPr>
              <p14:cNvContentPartPr/>
              <p14:nvPr/>
            </p14:nvContentPartPr>
            <p14:xfrm>
              <a:off x="8294107" y="4225387"/>
              <a:ext cx="1293840" cy="159120"/>
            </p14:xfrm>
          </p:contentPart>
        </mc:Choice>
        <mc:Fallback xmlns="">
          <p:pic>
            <p:nvPicPr>
              <p:cNvPr id="4" name="Ink 3">
                <a:extLst>
                  <a:ext uri="{FF2B5EF4-FFF2-40B4-BE49-F238E27FC236}">
                    <a16:creationId xmlns:a16="http://schemas.microsoft.com/office/drawing/2014/main" id="{BE160AEB-1CF9-4FD6-862C-FE66039AF425}"/>
                  </a:ext>
                </a:extLst>
              </p:cNvPr>
              <p:cNvPicPr/>
              <p:nvPr/>
            </p:nvPicPr>
            <p:blipFill>
              <a:blip r:embed="rId9"/>
              <a:stretch>
                <a:fillRect/>
              </a:stretch>
            </p:blipFill>
            <p:spPr>
              <a:xfrm>
                <a:off x="8276107" y="4207387"/>
                <a:ext cx="132948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BC913322-DA45-4728-8B7B-7F551714A491}"/>
                  </a:ext>
                </a:extLst>
              </p14:cNvPr>
              <p14:cNvContentPartPr/>
              <p14:nvPr/>
            </p14:nvContentPartPr>
            <p14:xfrm>
              <a:off x="7506427" y="2519707"/>
              <a:ext cx="9720" cy="3600"/>
            </p14:xfrm>
          </p:contentPart>
        </mc:Choice>
        <mc:Fallback xmlns="">
          <p:pic>
            <p:nvPicPr>
              <p:cNvPr id="5" name="Ink 4">
                <a:extLst>
                  <a:ext uri="{FF2B5EF4-FFF2-40B4-BE49-F238E27FC236}">
                    <a16:creationId xmlns:a16="http://schemas.microsoft.com/office/drawing/2014/main" id="{BC913322-DA45-4728-8B7B-7F551714A491}"/>
                  </a:ext>
                </a:extLst>
              </p:cNvPr>
              <p:cNvPicPr/>
              <p:nvPr/>
            </p:nvPicPr>
            <p:blipFill>
              <a:blip r:embed="rId11"/>
              <a:stretch>
                <a:fillRect/>
              </a:stretch>
            </p:blipFill>
            <p:spPr>
              <a:xfrm>
                <a:off x="7488427" y="2502067"/>
                <a:ext cx="4536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24B53D67-7156-4F84-9704-5505D8009F5D}"/>
                  </a:ext>
                </a:extLst>
              </p14:cNvPr>
              <p14:cNvContentPartPr/>
              <p14:nvPr/>
            </p14:nvContentPartPr>
            <p14:xfrm>
              <a:off x="5176867" y="1033627"/>
              <a:ext cx="2508480" cy="1223640"/>
            </p14:xfrm>
          </p:contentPart>
        </mc:Choice>
        <mc:Fallback xmlns="">
          <p:pic>
            <p:nvPicPr>
              <p:cNvPr id="7" name="Ink 6">
                <a:extLst>
                  <a:ext uri="{FF2B5EF4-FFF2-40B4-BE49-F238E27FC236}">
                    <a16:creationId xmlns:a16="http://schemas.microsoft.com/office/drawing/2014/main" id="{24B53D67-7156-4F84-9704-5505D8009F5D}"/>
                  </a:ext>
                </a:extLst>
              </p:cNvPr>
              <p:cNvPicPr/>
              <p:nvPr/>
            </p:nvPicPr>
            <p:blipFill>
              <a:blip r:embed="rId13"/>
              <a:stretch>
                <a:fillRect/>
              </a:stretch>
            </p:blipFill>
            <p:spPr>
              <a:xfrm>
                <a:off x="5158867" y="1015987"/>
                <a:ext cx="2544120" cy="1259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920B82DE-930B-4360-8FD8-45E34AEDA251}"/>
                  </a:ext>
                </a:extLst>
              </p14:cNvPr>
              <p14:cNvContentPartPr/>
              <p14:nvPr/>
            </p14:nvContentPartPr>
            <p14:xfrm>
              <a:off x="7692907" y="2217307"/>
              <a:ext cx="2616840" cy="46080"/>
            </p14:xfrm>
          </p:contentPart>
        </mc:Choice>
        <mc:Fallback xmlns="">
          <p:pic>
            <p:nvPicPr>
              <p:cNvPr id="8" name="Ink 7">
                <a:extLst>
                  <a:ext uri="{FF2B5EF4-FFF2-40B4-BE49-F238E27FC236}">
                    <a16:creationId xmlns:a16="http://schemas.microsoft.com/office/drawing/2014/main" id="{920B82DE-930B-4360-8FD8-45E34AEDA251}"/>
                  </a:ext>
                </a:extLst>
              </p:cNvPr>
              <p:cNvPicPr/>
              <p:nvPr/>
            </p:nvPicPr>
            <p:blipFill>
              <a:blip r:embed="rId15"/>
              <a:stretch>
                <a:fillRect/>
              </a:stretch>
            </p:blipFill>
            <p:spPr>
              <a:xfrm>
                <a:off x="7675267" y="2199307"/>
                <a:ext cx="265248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8BAB7F3E-8DF8-480A-B06D-C26781F4E9C5}"/>
                  </a:ext>
                </a:extLst>
              </p14:cNvPr>
              <p14:cNvContentPartPr/>
              <p14:nvPr/>
            </p14:nvContentPartPr>
            <p14:xfrm>
              <a:off x="7564027" y="2215147"/>
              <a:ext cx="172080" cy="3240"/>
            </p14:xfrm>
          </p:contentPart>
        </mc:Choice>
        <mc:Fallback xmlns="">
          <p:pic>
            <p:nvPicPr>
              <p:cNvPr id="9" name="Ink 8">
                <a:extLst>
                  <a:ext uri="{FF2B5EF4-FFF2-40B4-BE49-F238E27FC236}">
                    <a16:creationId xmlns:a16="http://schemas.microsoft.com/office/drawing/2014/main" id="{8BAB7F3E-8DF8-480A-B06D-C26781F4E9C5}"/>
                  </a:ext>
                </a:extLst>
              </p:cNvPr>
              <p:cNvPicPr/>
              <p:nvPr/>
            </p:nvPicPr>
            <p:blipFill>
              <a:blip r:embed="rId17"/>
              <a:stretch>
                <a:fillRect/>
              </a:stretch>
            </p:blipFill>
            <p:spPr>
              <a:xfrm>
                <a:off x="7546387" y="2197147"/>
                <a:ext cx="2077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A0CC3C77-768B-4543-B854-A3C4859E254B}"/>
                  </a:ext>
                </a:extLst>
              </p14:cNvPr>
              <p14:cNvContentPartPr/>
              <p14:nvPr/>
            </p14:nvContentPartPr>
            <p14:xfrm>
              <a:off x="1049107" y="1956667"/>
              <a:ext cx="752040" cy="573840"/>
            </p14:xfrm>
          </p:contentPart>
        </mc:Choice>
        <mc:Fallback xmlns="">
          <p:pic>
            <p:nvPicPr>
              <p:cNvPr id="10" name="Ink 9">
                <a:extLst>
                  <a:ext uri="{FF2B5EF4-FFF2-40B4-BE49-F238E27FC236}">
                    <a16:creationId xmlns:a16="http://schemas.microsoft.com/office/drawing/2014/main" id="{A0CC3C77-768B-4543-B854-A3C4859E254B}"/>
                  </a:ext>
                </a:extLst>
              </p:cNvPr>
              <p:cNvPicPr/>
              <p:nvPr/>
            </p:nvPicPr>
            <p:blipFill>
              <a:blip r:embed="rId19"/>
              <a:stretch>
                <a:fillRect/>
              </a:stretch>
            </p:blipFill>
            <p:spPr>
              <a:xfrm>
                <a:off x="995107" y="1849027"/>
                <a:ext cx="859680" cy="789480"/>
              </a:xfrm>
              <a:prstGeom prst="rect">
                <a:avLst/>
              </a:prstGeom>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6"/>
          <p:cNvSpPr txBox="1">
            <a:spLocks noGrp="1"/>
          </p:cNvSpPr>
          <p:nvPr>
            <p:ph type="title"/>
          </p:nvPr>
        </p:nvSpPr>
        <p:spPr>
          <a:xfrm>
            <a:off x="1143001" y="93654"/>
            <a:ext cx="9905998" cy="14785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sz="3600"/>
              <a:t>HEALTH DISPARITIES</a:t>
            </a:r>
            <a:endParaRPr/>
          </a:p>
        </p:txBody>
      </p:sp>
      <p:pic>
        <p:nvPicPr>
          <p:cNvPr id="395" name="Google Shape;395;p26"/>
          <p:cNvPicPr preferRelativeResize="0">
            <a:picLocks noGrp="1"/>
          </p:cNvPicPr>
          <p:nvPr>
            <p:ph type="body" idx="1"/>
          </p:nvPr>
        </p:nvPicPr>
        <p:blipFill rotWithShape="1">
          <a:blip r:embed="rId3">
            <a:alphaModFix/>
          </a:blip>
          <a:srcRect/>
          <a:stretch/>
        </p:blipFill>
        <p:spPr>
          <a:xfrm>
            <a:off x="0" y="1797978"/>
            <a:ext cx="6176783" cy="4441504"/>
          </a:xfrm>
          <a:prstGeom prst="rect">
            <a:avLst/>
          </a:prstGeom>
          <a:noFill/>
          <a:ln>
            <a:noFill/>
          </a:ln>
        </p:spPr>
      </p:pic>
      <p:sp>
        <p:nvSpPr>
          <p:cNvPr id="396" name="Google Shape;396;p26"/>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3500"/>
              <a:buNone/>
            </a:pPr>
            <a:r>
              <a:rPr lang="en-US" sz="2800" dirty="0">
                <a:latin typeface="Helvetica Neue"/>
                <a:ea typeface="Helvetica Neue"/>
                <a:cs typeface="Helvetica Neue"/>
                <a:sym typeface="Helvetica Neue"/>
              </a:rPr>
              <a:t>Health Disparities are the metrics we use to measure progress toward </a:t>
            </a:r>
            <a:r>
              <a:rPr lang="en-US" sz="2800" u="sng" dirty="0">
                <a:latin typeface="Helvetica Neue"/>
                <a:ea typeface="Helvetica Neue"/>
                <a:cs typeface="Helvetica Neue"/>
                <a:sym typeface="Helvetica Neue"/>
              </a:rPr>
              <a:t>achieving</a:t>
            </a:r>
            <a:r>
              <a:rPr lang="en-US" sz="2800" dirty="0">
                <a:latin typeface="Helvetica Neue"/>
                <a:ea typeface="Helvetica Neue"/>
                <a:cs typeface="Helvetica Neue"/>
                <a:sym typeface="Helvetica Neue"/>
              </a:rPr>
              <a:t> health equity</a:t>
            </a:r>
            <a:endParaRPr dirty="0"/>
          </a:p>
          <a:p>
            <a:pPr marL="0" lvl="0" indent="0" algn="r" rtl="0">
              <a:lnSpc>
                <a:spcPct val="120000"/>
              </a:lnSpc>
              <a:spcBef>
                <a:spcPts val="1000"/>
              </a:spcBef>
              <a:spcAft>
                <a:spcPts val="0"/>
              </a:spcAft>
              <a:buClr>
                <a:schemeClr val="lt1"/>
              </a:buClr>
              <a:buSzPts val="3500"/>
              <a:buNone/>
            </a:pPr>
            <a:r>
              <a:rPr lang="en-US" sz="2800" dirty="0"/>
              <a:t>- Paula </a:t>
            </a:r>
            <a:r>
              <a:rPr lang="en-US" sz="2800" dirty="0" err="1"/>
              <a:t>Braveman</a:t>
            </a:r>
            <a:r>
              <a:rPr lang="en-US" sz="2800" dirty="0"/>
              <a:t> and Laura Gottlieb</a:t>
            </a:r>
            <a:endParaRPr dirty="0"/>
          </a:p>
          <a:p>
            <a:pPr marL="0" lvl="0" indent="0" algn="l" rtl="0">
              <a:lnSpc>
                <a:spcPct val="120000"/>
              </a:lnSpc>
              <a:spcBef>
                <a:spcPts val="1000"/>
              </a:spcBef>
              <a:spcAft>
                <a:spcPts val="0"/>
              </a:spcAft>
              <a:buClr>
                <a:schemeClr val="lt1"/>
              </a:buClr>
              <a:buSzPts val="3500"/>
              <a:buNone/>
            </a:pPr>
            <a:endParaRPr sz="2800" dirty="0">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750"/>
                                  </p:stCondLst>
                                  <p:childTnLst>
                                    <p:set>
                                      <p:cBhvr>
                                        <p:cTn id="6" dur="1" fill="hold">
                                          <p:stCondLst>
                                            <p:cond delay="0"/>
                                          </p:stCondLst>
                                        </p:cTn>
                                        <p:tgtEl>
                                          <p:spTgt spid="396">
                                            <p:txEl>
                                              <p:pRg st="0" end="0"/>
                                            </p:txEl>
                                          </p:spTgt>
                                        </p:tgtEl>
                                        <p:attrNameLst>
                                          <p:attrName>style.visibility</p:attrName>
                                        </p:attrNameLst>
                                      </p:cBhvr>
                                      <p:to>
                                        <p:strVal val="visible"/>
                                      </p:to>
                                    </p:set>
                                    <p:animEffect transition="in" filter="fade">
                                      <p:cBhvr>
                                        <p:cTn id="7" dur="1000"/>
                                        <p:tgtEl>
                                          <p:spTgt spid="396">
                                            <p:txEl>
                                              <p:pRg st="0" end="0"/>
                                            </p:txEl>
                                          </p:spTgt>
                                        </p:tgtEl>
                                      </p:cBhvr>
                                    </p:animEffect>
                                    <p:anim calcmode="lin" valueType="num">
                                      <p:cBhvr>
                                        <p:cTn id="8" dur="1000" fill="hold"/>
                                        <p:tgtEl>
                                          <p:spTgt spid="39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396">
                                            <p:txEl>
                                              <p:pRg st="1" end="1"/>
                                            </p:txEl>
                                          </p:spTgt>
                                        </p:tgtEl>
                                        <p:attrNameLst>
                                          <p:attrName>style.visibility</p:attrName>
                                        </p:attrNameLst>
                                      </p:cBhvr>
                                      <p:to>
                                        <p:strVal val="visible"/>
                                      </p:to>
                                    </p:set>
                                    <p:animEffect transition="in" filter="fade">
                                      <p:cBhvr>
                                        <p:cTn id="12" dur="1000"/>
                                        <p:tgtEl>
                                          <p:spTgt spid="396">
                                            <p:txEl>
                                              <p:pRg st="1" end="1"/>
                                            </p:txEl>
                                          </p:spTgt>
                                        </p:tgtEl>
                                      </p:cBhvr>
                                    </p:animEffect>
                                    <p:anim calcmode="lin" valueType="num">
                                      <p:cBhvr>
                                        <p:cTn id="13" dur="1000" fill="hold"/>
                                        <p:tgtEl>
                                          <p:spTgt spid="39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9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5"/>
          <p:cNvSpPr txBox="1">
            <a:spLocks noGrp="1"/>
          </p:cNvSpPr>
          <p:nvPr>
            <p:ph type="title"/>
          </p:nvPr>
        </p:nvSpPr>
        <p:spPr>
          <a:xfrm>
            <a:off x="1141412" y="647093"/>
            <a:ext cx="9905998" cy="14785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dirty="0"/>
              <a:t>INEQUITY</a:t>
            </a:r>
            <a:endParaRPr dirty="0"/>
          </a:p>
        </p:txBody>
      </p:sp>
      <p:sp>
        <p:nvSpPr>
          <p:cNvPr id="388" name="Google Shape;388;p2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spcBef>
                <a:spcPts val="0"/>
              </a:spcBef>
              <a:spcAft>
                <a:spcPts val="0"/>
              </a:spcAft>
              <a:buNone/>
            </a:pPr>
            <a:r>
              <a:rPr lang="en-US" sz="2800" dirty="0">
                <a:solidFill>
                  <a:schemeClr val="bg1"/>
                </a:solidFill>
                <a:effectLst/>
                <a:ea typeface="Times New Roman" panose="02020603050405020304" pitchFamily="18" charset="0"/>
                <a:cs typeface="Segoe UI" panose="020B0502040204020203" pitchFamily="34" charset="0"/>
              </a:rPr>
              <a:t>"…</a:t>
            </a:r>
            <a:r>
              <a:rPr lang="en-US" sz="2800" dirty="0">
                <a:solidFill>
                  <a:schemeClr val="bg1"/>
                </a:solidFill>
                <a:effectLst/>
                <a:ea typeface="Times New Roman" panose="02020603050405020304" pitchFamily="18" charset="0"/>
                <a:cs typeface="Times New Roman" panose="02020603050405020304" pitchFamily="18" charset="0"/>
              </a:rPr>
              <a:t>systematic differences in health between different socioeconomic groups within a society. As they are socially produced, they are potentially avoidable and are widely considered unacceptable in a </a:t>
            </a:r>
            <a:r>
              <a:rPr lang="en-US" sz="2800" dirty="0" err="1">
                <a:solidFill>
                  <a:schemeClr val="bg1"/>
                </a:solidFill>
                <a:effectLst/>
                <a:ea typeface="Times New Roman" panose="02020603050405020304" pitchFamily="18" charset="0"/>
                <a:cs typeface="Times New Roman" panose="02020603050405020304" pitchFamily="18" charset="0"/>
              </a:rPr>
              <a:t>civilised</a:t>
            </a:r>
            <a:r>
              <a:rPr lang="en-US" sz="2800" dirty="0">
                <a:solidFill>
                  <a:schemeClr val="bg1"/>
                </a:solidFill>
                <a:effectLst/>
                <a:ea typeface="Times New Roman" panose="02020603050405020304" pitchFamily="18" charset="0"/>
                <a:cs typeface="Times New Roman" panose="02020603050405020304" pitchFamily="18" charset="0"/>
              </a:rPr>
              <a:t> society” – Margaret Whitehead, 2007</a:t>
            </a:r>
            <a:endParaRPr lang="en-US" sz="2800" dirty="0">
              <a:solidFill>
                <a:schemeClr val="bg1"/>
              </a:solidFill>
              <a:effectLst/>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F557-9284-468B-AB0D-61B14D7C0C1B}"/>
              </a:ext>
            </a:extLst>
          </p:cNvPr>
          <p:cNvSpPr>
            <a:spLocks noGrp="1"/>
          </p:cNvSpPr>
          <p:nvPr>
            <p:ph type="title"/>
          </p:nvPr>
        </p:nvSpPr>
        <p:spPr/>
        <p:txBody>
          <a:bodyPr/>
          <a:lstStyle/>
          <a:p>
            <a:pPr algn="ctr"/>
            <a:r>
              <a:rPr lang="en-US" dirty="0"/>
              <a:t>HEALTH EQUITY</a:t>
            </a:r>
          </a:p>
        </p:txBody>
      </p:sp>
      <p:sp>
        <p:nvSpPr>
          <p:cNvPr id="3" name="Text Placeholder 2">
            <a:extLst>
              <a:ext uri="{FF2B5EF4-FFF2-40B4-BE49-F238E27FC236}">
                <a16:creationId xmlns:a16="http://schemas.microsoft.com/office/drawing/2014/main" id="{086F5475-3953-4811-B1BE-4CF82BFD2111}"/>
              </a:ext>
            </a:extLst>
          </p:cNvPr>
          <p:cNvSpPr>
            <a:spLocks noGrp="1"/>
          </p:cNvSpPr>
          <p:nvPr>
            <p:ph type="body" idx="1"/>
          </p:nvPr>
        </p:nvSpPr>
        <p:spPr/>
        <p:txBody>
          <a:bodyPr/>
          <a:lstStyle/>
          <a:p>
            <a:pPr marL="85725" indent="0">
              <a:buNone/>
            </a:pPr>
            <a:r>
              <a:rPr lang="en-US" sz="3200" dirty="0"/>
              <a:t>Everyone has a fair and just opportunity to be as healthy as possible</a:t>
            </a:r>
          </a:p>
          <a:p>
            <a:pPr marL="3743325" lvl="8" indent="0" algn="r">
              <a:buNone/>
            </a:pPr>
            <a:endParaRPr lang="en-US" sz="3200" dirty="0"/>
          </a:p>
        </p:txBody>
      </p:sp>
      <p:sp>
        <p:nvSpPr>
          <p:cNvPr id="5" name="TextBox 4">
            <a:extLst>
              <a:ext uri="{FF2B5EF4-FFF2-40B4-BE49-F238E27FC236}">
                <a16:creationId xmlns:a16="http://schemas.microsoft.com/office/drawing/2014/main" id="{81B41DC0-56BE-499D-8A44-B3AB33962883}"/>
              </a:ext>
            </a:extLst>
          </p:cNvPr>
          <p:cNvSpPr txBox="1"/>
          <p:nvPr/>
        </p:nvSpPr>
        <p:spPr>
          <a:xfrm>
            <a:off x="1141412" y="5314147"/>
            <a:ext cx="8286750" cy="954107"/>
          </a:xfrm>
          <a:prstGeom prst="rect">
            <a:avLst/>
          </a:prstGeom>
          <a:noFill/>
        </p:spPr>
        <p:txBody>
          <a:bodyPr wrap="square">
            <a:spAutoFit/>
          </a:bodyPr>
          <a:lstStyle/>
          <a:p>
            <a:r>
              <a:rPr lang="en-US" dirty="0" err="1">
                <a:solidFill>
                  <a:schemeClr val="bg1"/>
                </a:solidFill>
                <a:latin typeface="Twentieth Century"/>
              </a:rPr>
              <a:t>Braveman</a:t>
            </a:r>
            <a:r>
              <a:rPr lang="en-US" dirty="0">
                <a:solidFill>
                  <a:schemeClr val="bg1"/>
                </a:solidFill>
                <a:latin typeface="Twentieth Century"/>
              </a:rPr>
              <a:t> P, Arkin E, Orleans T, Proctor D, and Plough A. What Is Health Equity? And What Difference Does a Definition Make? </a:t>
            </a:r>
          </a:p>
          <a:p>
            <a:r>
              <a:rPr lang="en-US" dirty="0">
                <a:solidFill>
                  <a:schemeClr val="bg1"/>
                </a:solidFill>
                <a:latin typeface="Twentieth Century"/>
              </a:rPr>
              <a:t>Princeton, NJ: Robert Wood Johnson Foundation, 2017  https://www.rwjf.org/en/library/research/2017/05/what-is-health-equity-.html</a:t>
            </a:r>
          </a:p>
        </p:txBody>
      </p:sp>
    </p:spTree>
    <p:extLst>
      <p:ext uri="{BB962C8B-B14F-4D97-AF65-F5344CB8AC3E}">
        <p14:creationId xmlns:p14="http://schemas.microsoft.com/office/powerpoint/2010/main" val="3524219783"/>
      </p:ext>
    </p:extLst>
  </p:cSld>
  <p:clrMapOvr>
    <a:masterClrMapping/>
  </p:clrMapOvr>
</p:sld>
</file>

<file path=ppt/theme/theme1.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2323</TotalTime>
  <Words>2366</Words>
  <Application>Microsoft Office PowerPoint</Application>
  <PresentationFormat>Widescreen</PresentationFormat>
  <Paragraphs>166</Paragraphs>
  <Slides>27</Slides>
  <Notes>20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Georgia</vt:lpstr>
      <vt:lpstr>Helvetica Neue</vt:lpstr>
      <vt:lpstr>HelveticaNeue-Regular</vt:lpstr>
      <vt:lpstr>Roboto</vt:lpstr>
      <vt:lpstr>Source Sans Pro</vt:lpstr>
      <vt:lpstr>Tahoma</vt:lpstr>
      <vt:lpstr>Twentieth Century</vt:lpstr>
      <vt:lpstr>Circuit</vt:lpstr>
      <vt:lpstr>Organizational Transformation in Equity</vt:lpstr>
      <vt:lpstr>No Disclosures</vt:lpstr>
      <vt:lpstr>OBJECTIVES</vt:lpstr>
      <vt:lpstr>Health Equity: Why We Care</vt:lpstr>
      <vt:lpstr>DR. CHANIECE WALLACE </vt:lpstr>
      <vt:lpstr>NO DISCLOSURES</vt:lpstr>
      <vt:lpstr>HEALTH DISPARITIES</vt:lpstr>
      <vt:lpstr>INEQUITY</vt:lpstr>
      <vt:lpstr>HEALTH EQUITY</vt:lpstr>
      <vt:lpstr>PowerPoint Presentation</vt:lpstr>
      <vt:lpstr>IMPLICIT BIAS </vt:lpstr>
      <vt:lpstr>IMPLICIT BIAS AND HEALTHCARE</vt:lpstr>
      <vt:lpstr>CONFRONTING OUR PAST TO CHANGE OUR FUTURE</vt:lpstr>
      <vt:lpstr> Bias is Baked into the Practice of Medicine</vt:lpstr>
      <vt:lpstr>PowerPoint Presentation</vt:lpstr>
      <vt:lpstr>PowerPoint Presentation</vt:lpstr>
      <vt:lpstr>COVID AND EQUITY IN THE GRANITE STATE</vt:lpstr>
      <vt:lpstr>Recognizing Implicit Bias </vt:lpstr>
      <vt:lpstr>AAFP EveryONE Project</vt:lpstr>
      <vt:lpstr>Creating a Culture of Equity: Organizational</vt:lpstr>
      <vt:lpstr>Creating a Culture of Equity: Individual</vt:lpstr>
      <vt:lpstr>PowerPoint Presentation</vt:lpstr>
      <vt:lpstr>PowerPoint Presentation</vt:lpstr>
      <vt:lpstr>NH Medical Society Health Equity Advisory Council</vt:lpstr>
      <vt:lpstr>Our Patients , Our Community</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PRACTICING EQUITY IN SEXUAL &amp; REPRODUCTIVE HEALTH</dc:title>
  <dc:creator>rie ramas</dc:creator>
  <cp:lastModifiedBy>Jill Sudhoff-Guerin</cp:lastModifiedBy>
  <cp:revision>21</cp:revision>
  <dcterms:modified xsi:type="dcterms:W3CDTF">2021-02-19T14:22:21Z</dcterms:modified>
</cp:coreProperties>
</file>