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  <p:sldMasterId id="2147483805" r:id="rId2"/>
  </p:sldMasterIdLst>
  <p:notesMasterIdLst>
    <p:notesMasterId r:id="rId25"/>
  </p:notesMasterIdLst>
  <p:handoutMasterIdLst>
    <p:handoutMasterId r:id="rId26"/>
  </p:handoutMasterIdLst>
  <p:sldIdLst>
    <p:sldId id="511" r:id="rId3"/>
    <p:sldId id="584" r:id="rId4"/>
    <p:sldId id="265" r:id="rId5"/>
    <p:sldId id="266" r:id="rId6"/>
    <p:sldId id="604" r:id="rId7"/>
    <p:sldId id="627" r:id="rId8"/>
    <p:sldId id="621" r:id="rId9"/>
    <p:sldId id="622" r:id="rId10"/>
    <p:sldId id="623" r:id="rId11"/>
    <p:sldId id="626" r:id="rId12"/>
    <p:sldId id="624" r:id="rId13"/>
    <p:sldId id="625" r:id="rId14"/>
    <p:sldId id="598" r:id="rId15"/>
    <p:sldId id="618" r:id="rId16"/>
    <p:sldId id="619" r:id="rId17"/>
    <p:sldId id="620" r:id="rId18"/>
    <p:sldId id="614" r:id="rId19"/>
    <p:sldId id="608" r:id="rId20"/>
    <p:sldId id="588" r:id="rId21"/>
    <p:sldId id="590" r:id="rId22"/>
    <p:sldId id="591" r:id="rId23"/>
    <p:sldId id="585" r:id="rId24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8BB5AF4-A43E-4EF8-B96F-3E3D98C7ABE2}">
          <p14:sldIdLst>
            <p14:sldId id="511"/>
            <p14:sldId id="584"/>
            <p14:sldId id="265"/>
            <p14:sldId id="266"/>
            <p14:sldId id="604"/>
            <p14:sldId id="627"/>
            <p14:sldId id="621"/>
            <p14:sldId id="622"/>
            <p14:sldId id="623"/>
            <p14:sldId id="626"/>
            <p14:sldId id="624"/>
            <p14:sldId id="625"/>
            <p14:sldId id="598"/>
            <p14:sldId id="618"/>
            <p14:sldId id="619"/>
            <p14:sldId id="620"/>
            <p14:sldId id="614"/>
            <p14:sldId id="608"/>
            <p14:sldId id="588"/>
            <p14:sldId id="590"/>
            <p14:sldId id="591"/>
          </p14:sldIdLst>
        </p14:section>
        <p14:section name="Untitled Section" id="{2CDBD9FA-7BD2-4EF6-99EF-7B7E65D9FF03}">
          <p14:sldIdLst>
            <p14:sldId id="5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FF"/>
    <a:srgbClr val="0066FF"/>
    <a:srgbClr val="4B731F"/>
    <a:srgbClr val="F1DF5D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6" autoAdjust="0"/>
    <p:restoredTop sz="76067" autoAdjust="0"/>
  </p:normalViewPr>
  <p:slideViewPr>
    <p:cSldViewPr>
      <p:cViewPr varScale="1">
        <p:scale>
          <a:sx n="62" d="100"/>
          <a:sy n="62" d="100"/>
        </p:scale>
        <p:origin x="1344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30" y="-90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9" tIns="46214" rIns="92429" bIns="46214" numCol="1" anchor="t" anchorCtr="0" compatLnSpc="1">
            <a:prstTxWarp prst="textNoShape">
              <a:avLst/>
            </a:prstTxWarp>
          </a:bodyPr>
          <a:lstStyle>
            <a:lvl1pPr defTabSz="923925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9" tIns="46214" rIns="92429" bIns="46214" numCol="1" anchor="t" anchorCtr="0" compatLnSpc="1">
            <a:prstTxWarp prst="textNoShape">
              <a:avLst/>
            </a:prstTxWarp>
          </a:bodyPr>
          <a:lstStyle>
            <a:lvl1pPr algn="r" defTabSz="923925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265"/>
            <a:ext cx="303784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9" tIns="46214" rIns="92429" bIns="46214" numCol="1" anchor="b" anchorCtr="0" compatLnSpc="1">
            <a:prstTxWarp prst="textNoShape">
              <a:avLst/>
            </a:prstTxWarp>
          </a:bodyPr>
          <a:lstStyle>
            <a:lvl1pPr defTabSz="923925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265"/>
            <a:ext cx="303784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9" tIns="46214" rIns="92429" bIns="46214" numCol="1" anchor="b" anchorCtr="0" compatLnSpc="1">
            <a:prstTxWarp prst="textNoShape">
              <a:avLst/>
            </a:prstTxWarp>
          </a:bodyPr>
          <a:lstStyle>
            <a:lvl1pPr algn="r" defTabSz="923925">
              <a:defRPr sz="1100"/>
            </a:lvl1pPr>
          </a:lstStyle>
          <a:p>
            <a:pPr>
              <a:defRPr/>
            </a:pPr>
            <a:fld id="{E15551CF-4FD8-4D30-A05C-39393D3CD7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549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9" tIns="46214" rIns="92429" bIns="46214" numCol="1" anchor="t" anchorCtr="0" compatLnSpc="1">
            <a:prstTxWarp prst="textNoShape">
              <a:avLst/>
            </a:prstTxWarp>
          </a:bodyPr>
          <a:lstStyle>
            <a:lvl1pPr defTabSz="923925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9" tIns="46214" rIns="92429" bIns="46214" numCol="1" anchor="t" anchorCtr="0" compatLnSpc="1">
            <a:prstTxWarp prst="textNoShape">
              <a:avLst/>
            </a:prstTxWarp>
          </a:bodyPr>
          <a:lstStyle>
            <a:lvl1pPr algn="r" defTabSz="923925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344" y="4416427"/>
            <a:ext cx="513771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9" tIns="46214" rIns="92429" bIns="462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265"/>
            <a:ext cx="303784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9" tIns="46214" rIns="92429" bIns="46214" numCol="1" anchor="b" anchorCtr="0" compatLnSpc="1">
            <a:prstTxWarp prst="textNoShape">
              <a:avLst/>
            </a:prstTxWarp>
          </a:bodyPr>
          <a:lstStyle>
            <a:lvl1pPr defTabSz="923925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265"/>
            <a:ext cx="303784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9" tIns="46214" rIns="92429" bIns="46214" numCol="1" anchor="b" anchorCtr="0" compatLnSpc="1">
            <a:prstTxWarp prst="textNoShape">
              <a:avLst/>
            </a:prstTxWarp>
          </a:bodyPr>
          <a:lstStyle>
            <a:lvl1pPr algn="r" defTabSz="923925">
              <a:defRPr sz="1100"/>
            </a:lvl1pPr>
          </a:lstStyle>
          <a:p>
            <a:pPr>
              <a:defRPr/>
            </a:pPr>
            <a:fld id="{F5441148-6B30-4A44-9C05-3202E1A66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149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441148-6B30-4A44-9C05-3202E1A6655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266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441148-6B30-4A44-9C05-3202E1A6655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26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E4FF6-FA02-4939-ABD4-EA0FD5BD92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190D7-0396-47AB-A0BD-254B452FF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706BE-CCEC-4AF0-BA75-266B32E7AB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A2F9A24-7363-4093-ACDE-595E52BE59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5C64FB5-D288-4F03-ADCC-E626DC43EA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BE836AE-DFD5-4574-8684-5022E3543E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DBC08D1-E8EF-4060-9798-E8A107B6E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D9EFBEA-CF9E-4FBB-9752-A8D5725E96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F3958BF-35A4-4720-AD45-001C67FDA3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CFCEFB5-8892-4602-87C7-6FE509AD7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81AA767-D54D-4B07-96C9-8B9DC2A09A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8A21F-99E7-46BD-9ED7-3778033EC9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881CE0B-A062-4F0A-AFE1-FE3ABE68F0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EF6115E-6B87-4502-A510-8604436BA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CD9DAD9-45D5-424F-A25C-586DEF6B3C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33518-7764-4BD8-B4C6-A72233E43F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6714D-BCC8-4FBB-8EF9-2C3CE12FA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9C6E7-F2C9-494A-94A2-C2ACBC4876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D222D-E835-4642-ABFB-DFB0CE2B1F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6BD38-AB01-4516-B962-6DDF63E27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BA650-6E9A-4CE4-A3E1-787F2A51D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85891-DAC5-49D1-8351-7EF500270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677AE8E-8E44-4A50-A94A-7E4E7AC119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75" r:id="rId1"/>
    <p:sldLayoutId id="2147485776" r:id="rId2"/>
    <p:sldLayoutId id="2147485777" r:id="rId3"/>
    <p:sldLayoutId id="2147485778" r:id="rId4"/>
    <p:sldLayoutId id="2147485779" r:id="rId5"/>
    <p:sldLayoutId id="2147485780" r:id="rId6"/>
    <p:sldLayoutId id="2147485781" r:id="rId7"/>
    <p:sldLayoutId id="2147485782" r:id="rId8"/>
    <p:sldLayoutId id="2147485783" r:id="rId9"/>
    <p:sldLayoutId id="2147485784" r:id="rId10"/>
    <p:sldLayoutId id="214748578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FB8163D6-55B8-4874-B288-D9C87AD29B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86" r:id="rId1"/>
    <p:sldLayoutId id="2147485787" r:id="rId2"/>
    <p:sldLayoutId id="2147485788" r:id="rId3"/>
    <p:sldLayoutId id="2147485789" r:id="rId4"/>
    <p:sldLayoutId id="2147485790" r:id="rId5"/>
    <p:sldLayoutId id="2147485791" r:id="rId6"/>
    <p:sldLayoutId id="2147485792" r:id="rId7"/>
    <p:sldLayoutId id="2147485793" r:id="rId8"/>
    <p:sldLayoutId id="2147485794" r:id="rId9"/>
    <p:sldLayoutId id="2147485795" r:id="rId10"/>
    <p:sldLayoutId id="214748579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barnard@vtmd.org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tmd.org/" TargetMode="External"/><Relationship Id="rId5" Type="http://schemas.openxmlformats.org/officeDocument/2006/relationships/hyperlink" Target="mailto:jsudhoffguerin@vtmd.org" TargetMode="External"/><Relationship Id="rId4" Type="http://schemas.openxmlformats.org/officeDocument/2006/relationships/hyperlink" Target="mailto:swinters@vtmd.or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vermontmedicalsociety51665.wildapricot.org/EmailTracker/LinkTracker.ashx?linkAndRecipientCode=8U5Fkb89Lc2%2fkWkLZwMml20gvIhc1dAdN2GUANukxtjC%2fInCIhFtsuog9vkiUX2sECo2gm5s6Dmmd8Jqr9BGKbX2mBXfkWq9MtgvWnfq3Xs%3d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legislature.vermont.gov/Documents/2020/Docs/ACTS/ACT126/ACT126%20As%20Enacted.pdf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legislature.vermont.gov/bill/status/2020/H.969" TargetMode="Externa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egislature.vermont.gov/Documents/2020/Docs/BILLS/H-0663/H-0663%20As%20Passed%20by%20Both%20House%20and%20Senate%20Unofficial.pdf" TargetMode="External"/><Relationship Id="rId2" Type="http://schemas.openxmlformats.org/officeDocument/2006/relationships/hyperlink" Target="https://legislature.vermont.gov/Documents/2020/Docs/BILLS/S-0054/S-0054%20As%20Passed%20by%20Both%20House%20and%20Senate%20Unofficial.pdf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legislature.vermont.gov/Documents/2020/Docs/BILLS/H-0688/H-0688%20As%20Passed%20by%20Both%20House%20and%20Senate%20Unofficial.pdf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vtmd.org/legislative-bulletins" TargetMode="External"/><Relationship Id="rId2" Type="http://schemas.openxmlformats.org/officeDocument/2006/relationships/hyperlink" Target="https://vtmd.org/vms-rounds-newsletter" TargetMode="Externa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gislature.vermont.gov/Documents/2020/Docs/ACTS/ACT136/ACT136%20As%20Enacted.pdf" TargetMode="External"/><Relationship Id="rId2" Type="http://schemas.openxmlformats.org/officeDocument/2006/relationships/hyperlink" Target="https://legislature.vermont.gov/Documents/2020/Docs/ACTS/ACT140/ACT140%20As%20Enacted.pdf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mailchi.mp/83a3b3137c76/vms-legislative-wrap-up-1893702" TargetMode="External"/><Relationship Id="rId5" Type="http://schemas.openxmlformats.org/officeDocument/2006/relationships/hyperlink" Target="https://legislature.vermont.gov/Documents/2020/Docs/BILLS/H-0607/H-0607%20As%20passed%20by%20the%20House%20Official.pdf" TargetMode="External"/><Relationship Id="rId4" Type="http://schemas.openxmlformats.org/officeDocument/2006/relationships/hyperlink" Target="https://legislature.vermont.gov/Documents/2020/Docs/ACTS/ACT123/ACT123%20As%20Enacted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ermontmedicalsociety51665.wildapricot.org/EmailTracker/LinkTracker.ashx?linkAndRecipientCode=8U5Fkb89Lc2%2fkWkLZwMml20gvIhc1dAdN2GUANukxtjC%2fInCIhFtsuog9vkiUX2sECo2gm5s6Dmmd8Jqr9BGKbX2mBXfkWq9MtgvWnfq3Xs%3d" TargetMode="External"/><Relationship Id="rId2" Type="http://schemas.openxmlformats.org/officeDocument/2006/relationships/hyperlink" Target="https://legislature.vermont.gov/Documents/2020/Docs/ACTS/ACT091/ACT091%20As%20Enacted.pdf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dvha.vermont.gov/health-care-provider-stabilization-grant-program" TargetMode="External"/><Relationship Id="rId4" Type="http://schemas.openxmlformats.org/officeDocument/2006/relationships/hyperlink" Target="https://legislature.vermont.gov/Documents/2020/Docs/ACTS/ACT136/ACT136%20As%20Enacted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vha.vermont.gov/front-line-employees-hazard-pay-grant-program" TargetMode="External"/><Relationship Id="rId2" Type="http://schemas.openxmlformats.org/officeDocument/2006/relationships/hyperlink" Target="https://legislature.vermont.gov/Documents/2020/Docs/ACTS/ACT136/ACT136%20As%20Enacted.pdf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governor.vermont.gov/sites/scott/files/documents/ADDENDUM%209%20TO%20EXECUTIVE%20ORDER%2001-20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ermontmedicalsociety51665.wildapricot.org/EmailTracker/LinkTracker.ashx?linkAndRecipientCode=xBiPrACqFor874amP%2bpf5C8aaQ92fjIHlD7184aPHU%2fXAfGY5VnLyvvAgJGri%2fwkxhjzpqDFyrbNPo5qtUZ%2fyiXzBBXdJHhpXnIcAjB9k2A%3d" TargetMode="External"/><Relationship Id="rId2" Type="http://schemas.openxmlformats.org/officeDocument/2006/relationships/hyperlink" Target="https://vermontmedicalsociety51665.wildapricot.org/EmailTracker/LinkTracker.ashx?linkAndRecipientCode=iXn8P6loR4SZ3pXi9tP8rZBRyCfhuYUDGT95V19bUQub4voNyvyFhOuWVZjvhTu%2b7U%2fZwwnWFHQyztDzXWgurGwZVhToZqc9pdMP8YskIhs%3d" TargetMode="Externa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legislature.vermont.gov/Documents/2020/Docs/BILLS/S-0220/S-0220%20As%20Passed%20by%20Both%20House%20and%20Senate%20Unofficial.pdf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E9AECD-2E5C-4507-AC03-FAFDF64FC5A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9286" y="2856757"/>
            <a:ext cx="784542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cap="small" dirty="0"/>
              <a:t>2020 Legislative Update </a:t>
            </a:r>
          </a:p>
          <a:p>
            <a:endParaRPr lang="en-US" sz="2400" dirty="0">
              <a:latin typeface="+mn-lt"/>
            </a:endParaRPr>
          </a:p>
        </p:txBody>
      </p:sp>
      <p:sp>
        <p:nvSpPr>
          <p:cNvPr id="6" name="AutoShape 2" descr="Image result for medical mutual insurance company of maine"/>
          <p:cNvSpPr>
            <a:spLocks noChangeAspect="1" noChangeArrowheads="1"/>
          </p:cNvSpPr>
          <p:nvPr/>
        </p:nvSpPr>
        <p:spPr bwMode="auto">
          <a:xfrm>
            <a:off x="4229100" y="41148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Image result for medical mutual insurance company of ma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8" descr="Image result for vermont sta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07975" y="4538871"/>
            <a:ext cx="853507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Jessa Barnard, Executive Director, </a:t>
            </a:r>
            <a:r>
              <a:rPr lang="en-US" sz="1800" dirty="0">
                <a:hlinkClick r:id="rId3"/>
              </a:rPr>
              <a:t>jbarnard@vtmd.org</a:t>
            </a:r>
            <a:endParaRPr lang="en-US" sz="1800" dirty="0"/>
          </a:p>
          <a:p>
            <a:pPr algn="ctr"/>
            <a:r>
              <a:rPr lang="en-US" sz="1800" dirty="0"/>
              <a:t>Stephanie Winters, Deputy Director, </a:t>
            </a:r>
            <a:r>
              <a:rPr lang="en-US" sz="1800" dirty="0">
                <a:hlinkClick r:id="rId4"/>
              </a:rPr>
              <a:t>swinters@vtmd.org</a:t>
            </a:r>
            <a:r>
              <a:rPr lang="en-US" sz="1800" dirty="0"/>
              <a:t>  </a:t>
            </a:r>
          </a:p>
          <a:p>
            <a:pPr algn="ctr"/>
            <a:r>
              <a:rPr lang="en-US" sz="1800" dirty="0"/>
              <a:t>Jill </a:t>
            </a:r>
            <a:r>
              <a:rPr lang="en-US" sz="1800" dirty="0" err="1"/>
              <a:t>Sudhoff</a:t>
            </a:r>
            <a:r>
              <a:rPr lang="en-US" sz="1800" dirty="0"/>
              <a:t> Guerin, Advocacy and Communications Manager, </a:t>
            </a:r>
            <a:r>
              <a:rPr lang="en-US" sz="1800" dirty="0">
                <a:hlinkClick r:id="rId5"/>
              </a:rPr>
              <a:t>jsudhoffguerin@vtmd.org</a:t>
            </a:r>
            <a:r>
              <a:rPr lang="en-US" sz="1800" dirty="0"/>
              <a:t> </a:t>
            </a:r>
          </a:p>
          <a:p>
            <a:pPr algn="ctr"/>
            <a:endParaRPr lang="en-US" sz="1800" dirty="0"/>
          </a:p>
          <a:p>
            <a:pPr algn="ctr"/>
            <a:endParaRPr lang="en-US" sz="1800" dirty="0"/>
          </a:p>
          <a:p>
            <a:pPr algn="ctr"/>
            <a:r>
              <a:rPr lang="en-US" sz="1800" cap="small" dirty="0"/>
              <a:t>134 Main Street • Montpelier, Vermont  05602</a:t>
            </a:r>
            <a:endParaRPr lang="en-US" sz="1800" dirty="0"/>
          </a:p>
          <a:p>
            <a:pPr algn="ctr"/>
            <a:r>
              <a:rPr lang="en-US" sz="1800" cap="small" dirty="0"/>
              <a:t>Tel.: 802-223-7898 •  </a:t>
            </a:r>
            <a:r>
              <a:rPr lang="en-US" sz="1800" cap="small" dirty="0">
                <a:hlinkClick r:id="rId6"/>
              </a:rPr>
              <a:t>www.vtmd.org</a:t>
            </a:r>
            <a:r>
              <a:rPr lang="en-US" sz="1800" cap="small" dirty="0"/>
              <a:t> </a:t>
            </a:r>
            <a:endParaRPr lang="en-US" sz="1800" dirty="0"/>
          </a:p>
          <a:p>
            <a:endParaRPr lang="en-US" sz="2400" dirty="0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bottle&#10;&#10;Description generated with high confidence">
            <a:extLst>
              <a:ext uri="{FF2B5EF4-FFF2-40B4-BE49-F238E27FC236}">
                <a16:creationId xmlns:a16="http://schemas.microsoft.com/office/drawing/2014/main" id="{F65ADF37-5EB7-4043-8F33-0318A18E2BB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02" y="609600"/>
            <a:ext cx="1674395" cy="167439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567"/>
            <a:ext cx="8229600" cy="1143000"/>
          </a:xfrm>
        </p:spPr>
        <p:txBody>
          <a:bodyPr/>
          <a:lstStyle/>
          <a:p>
            <a:r>
              <a:rPr lang="en-US" sz="3600" b="1" cap="small" dirty="0">
                <a:solidFill>
                  <a:srgbClr val="006600"/>
                </a:solidFill>
                <a:latin typeface="Times New Roman" pitchFamily="18" charset="0"/>
              </a:rPr>
              <a:t>2020 Advocacy Update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166018"/>
            <a:ext cx="8572500" cy="5310982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>
                <a:solidFill>
                  <a:srgbClr val="006600"/>
                </a:solidFill>
              </a:rPr>
              <a:t>Strengthening Vermont’s Health Care Workforce </a:t>
            </a:r>
          </a:p>
          <a:p>
            <a:pPr marL="0" indent="0" algn="ctr">
              <a:buNone/>
            </a:pPr>
            <a:endParaRPr lang="en-US" sz="2400" dirty="0">
              <a:solidFill>
                <a:srgbClr val="006600"/>
              </a:solidFill>
            </a:endParaRPr>
          </a:p>
          <a:p>
            <a:pPr lvl="1"/>
            <a:r>
              <a:rPr lang="en-US" b="1" dirty="0"/>
              <a:t>Reducing Prior Authorizations (</a:t>
            </a:r>
            <a:r>
              <a:rPr lang="en-US" b="1" dirty="0">
                <a:hlinkClick r:id="rId2"/>
              </a:rPr>
              <a:t>Act 140</a:t>
            </a:r>
            <a:r>
              <a:rPr lang="en-US" b="1" dirty="0"/>
              <a:t>)</a:t>
            </a:r>
          </a:p>
          <a:p>
            <a:pPr lvl="2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All health plans must: </a:t>
            </a:r>
          </a:p>
          <a:p>
            <a:pPr lvl="3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/>
              <a:t>Review all PAs annually and eliminate PAs that are routinely approved</a:t>
            </a:r>
            <a:endParaRPr lang="en-US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lvl="3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Implement a prior authorization "gold card" program by 1/15/22 </a:t>
            </a:r>
            <a:endParaRPr lang="en-US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lvl="2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Requires reports on </a:t>
            </a:r>
          </a:p>
          <a:p>
            <a:pPr lvl="3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</a:rPr>
              <a:t>R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eal-time PA tools embedded in EHRs</a:t>
            </a:r>
          </a:p>
          <a:p>
            <a:pPr lvl="3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</a:rPr>
              <a:t>Ways to reduce PAs through All-Payer Model and Medicaid waivers </a:t>
            </a:r>
          </a:p>
          <a:p>
            <a:pPr lvl="1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6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1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C64FB5-D288-4F03-ADCC-E626DC43EAA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833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567"/>
            <a:ext cx="8229600" cy="1143000"/>
          </a:xfrm>
        </p:spPr>
        <p:txBody>
          <a:bodyPr/>
          <a:lstStyle/>
          <a:p>
            <a:r>
              <a:rPr lang="en-US" sz="3600" b="1" cap="small" dirty="0">
                <a:solidFill>
                  <a:srgbClr val="006600"/>
                </a:solidFill>
                <a:latin typeface="Times New Roman" pitchFamily="18" charset="0"/>
              </a:rPr>
              <a:t>2020 Advocacy Update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170468"/>
            <a:ext cx="8763000" cy="5310982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>
                <a:solidFill>
                  <a:srgbClr val="006600"/>
                </a:solidFill>
              </a:rPr>
              <a:t>Regulation of Medical Practice </a:t>
            </a:r>
          </a:p>
          <a:p>
            <a:pPr lvl="1"/>
            <a:r>
              <a:rPr lang="en-US" b="1" dirty="0"/>
              <a:t>Reporting Discipline to Medical Board (</a:t>
            </a:r>
            <a:r>
              <a:rPr lang="en-US" dirty="0">
                <a:hlinkClick r:id="rId2"/>
              </a:rPr>
              <a:t>Act 126</a:t>
            </a:r>
            <a:r>
              <a:rPr lang="en-US" b="1" dirty="0"/>
              <a:t>)</a:t>
            </a:r>
          </a:p>
          <a:p>
            <a:pPr lvl="2"/>
            <a:r>
              <a:rPr lang="en-US" dirty="0">
                <a:solidFill>
                  <a:srgbClr val="202020"/>
                </a:solidFill>
              </a:rPr>
              <a:t>D</a:t>
            </a:r>
            <a:r>
              <a:rPr lang="en-US" b="0" i="0" dirty="0">
                <a:solidFill>
                  <a:srgbClr val="202020"/>
                </a:solidFill>
                <a:effectLst/>
              </a:rPr>
              <a:t>isciplinary actions by employers that now must be reported to the Board of Medical Practice (MDs, PAs)</a:t>
            </a:r>
          </a:p>
          <a:p>
            <a:pPr lvl="2"/>
            <a:r>
              <a:rPr lang="en-US" dirty="0">
                <a:solidFill>
                  <a:srgbClr val="202020"/>
                </a:solidFill>
              </a:rPr>
              <a:t>A</a:t>
            </a:r>
            <a:r>
              <a:rPr lang="en-US" b="0" i="0" dirty="0">
                <a:solidFill>
                  <a:srgbClr val="202020"/>
                </a:solidFill>
                <a:effectLst/>
              </a:rPr>
              <a:t>cts or omissions that occur in the course of practice and result in: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020"/>
                </a:solidFill>
                <a:effectLst/>
              </a:rPr>
              <a:t>Resignation, leave of absence, termination, or nonrenewal of an employment relationship or contract.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020"/>
                </a:solidFill>
                <a:effectLst/>
              </a:rPr>
              <a:t>Revocation, suspension, restriction, relinquishment, or nonrenewal of a right or privilege.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020"/>
                </a:solidFill>
                <a:effectLst/>
              </a:rPr>
              <a:t>2</a:t>
            </a:r>
            <a:r>
              <a:rPr lang="en-US" b="0" i="0" baseline="30000" dirty="0">
                <a:solidFill>
                  <a:srgbClr val="202020"/>
                </a:solidFill>
                <a:effectLst/>
              </a:rPr>
              <a:t>nd</a:t>
            </a:r>
            <a:r>
              <a:rPr lang="en-US" b="0" i="0" dirty="0">
                <a:solidFill>
                  <a:srgbClr val="202020"/>
                </a:solidFill>
                <a:effectLst/>
              </a:rPr>
              <a:t> instances of written discipline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020"/>
                </a:solidFill>
                <a:effectLst/>
              </a:rPr>
              <a:t>Fine or any other form of monetary penalty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020"/>
                </a:solidFill>
                <a:effectLst/>
              </a:rPr>
              <a:t>Required education as a result of a completed, contested disciplinary process.</a:t>
            </a:r>
          </a:p>
          <a:p>
            <a:pPr lvl="2"/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C64FB5-D288-4F03-ADCC-E626DC43EAA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611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/>
          <a:lstStyle/>
          <a:p>
            <a:r>
              <a:rPr lang="en-US" sz="3600" b="1" cap="small" dirty="0">
                <a:solidFill>
                  <a:srgbClr val="006600"/>
                </a:solidFill>
                <a:latin typeface="Times New Roman" pitchFamily="18" charset="0"/>
              </a:rPr>
              <a:t>2020 Advocacy Update </a:t>
            </a:r>
            <a:br>
              <a:rPr lang="en-US" sz="3600" b="1" cap="small" dirty="0">
                <a:solidFill>
                  <a:srgbClr val="006600"/>
                </a:solidFill>
                <a:latin typeface="Times New Roman" pitchFamily="18" charset="0"/>
              </a:rPr>
            </a:br>
            <a:br>
              <a:rPr lang="en-US" sz="3600" b="1" dirty="0">
                <a:solidFill>
                  <a:srgbClr val="006600"/>
                </a:solidFill>
              </a:rPr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2219"/>
            <a:ext cx="8229600" cy="5082382"/>
          </a:xfrm>
        </p:spPr>
        <p:txBody>
          <a:bodyPr/>
          <a:lstStyle/>
          <a:p>
            <a:pPr marL="457200" lvl="1" indent="0" algn="ctr">
              <a:buNone/>
            </a:pPr>
            <a:r>
              <a:rPr lang="en-US" dirty="0">
                <a:solidFill>
                  <a:srgbClr val="006600"/>
                </a:solidFill>
              </a:rPr>
              <a:t>Insurance Practices </a:t>
            </a:r>
          </a:p>
          <a:p>
            <a:pPr marL="457200" lvl="1" indent="0" algn="ctr">
              <a:buNone/>
            </a:pPr>
            <a:endParaRPr lang="en-US" sz="1600" dirty="0">
              <a:solidFill>
                <a:srgbClr val="006600"/>
              </a:solidFill>
            </a:endParaRPr>
          </a:p>
          <a:p>
            <a:pPr lvl="1"/>
            <a:r>
              <a:rPr lang="en-US" b="1" dirty="0"/>
              <a:t>Out of Pocket Cost of Insulin (</a:t>
            </a:r>
            <a:r>
              <a:rPr lang="en-US" b="1" dirty="0">
                <a:hlinkClick r:id="rId2"/>
              </a:rPr>
              <a:t>H. 969</a:t>
            </a:r>
            <a:r>
              <a:rPr lang="en-US" b="1" dirty="0"/>
              <a:t>)</a:t>
            </a:r>
          </a:p>
          <a:p>
            <a:pPr lvl="2"/>
            <a:r>
              <a:rPr lang="en-US" dirty="0">
                <a:solidFill>
                  <a:srgbClr val="202020"/>
                </a:solidFill>
              </a:rPr>
              <a:t>L</a:t>
            </a:r>
            <a:r>
              <a:rPr lang="en-US" b="0" i="0" dirty="0">
                <a:solidFill>
                  <a:srgbClr val="202020"/>
                </a:solidFill>
                <a:effectLst/>
              </a:rPr>
              <a:t>imits a beneficiary’s total out-of-pocket responsibility for prescription insulin medications to $100.00 per 30-day supply, regardless of the amount, type, or number of insulin medications </a:t>
            </a:r>
          </a:p>
          <a:p>
            <a:pPr lvl="2"/>
            <a:r>
              <a:rPr lang="en-US" dirty="0">
                <a:solidFill>
                  <a:srgbClr val="202020"/>
                </a:solidFill>
              </a:rPr>
              <a:t>Effective beginning </a:t>
            </a:r>
            <a:r>
              <a:rPr lang="en-US" b="0" i="0" dirty="0">
                <a:solidFill>
                  <a:srgbClr val="202020"/>
                </a:solidFill>
                <a:effectLst/>
              </a:rPr>
              <a:t>health plan year January 2022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C64FB5-D288-4F03-ADCC-E626DC43EAA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56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/>
          <a:lstStyle/>
          <a:p>
            <a:r>
              <a:rPr lang="en-US" sz="3600" b="1" cap="small" dirty="0">
                <a:solidFill>
                  <a:srgbClr val="006600"/>
                </a:solidFill>
                <a:latin typeface="Times New Roman" pitchFamily="18" charset="0"/>
              </a:rPr>
              <a:t>2020 Advocacy Update </a:t>
            </a:r>
            <a:br>
              <a:rPr lang="en-US" sz="3600" b="1" cap="small" dirty="0">
                <a:solidFill>
                  <a:srgbClr val="006600"/>
                </a:solidFill>
                <a:latin typeface="Times New Roman" pitchFamily="18" charset="0"/>
              </a:rPr>
            </a:br>
            <a:br>
              <a:rPr lang="en-US" sz="3600" b="1" dirty="0">
                <a:solidFill>
                  <a:srgbClr val="006600"/>
                </a:solidFill>
              </a:rPr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82382"/>
          </a:xfrm>
        </p:spPr>
        <p:txBody>
          <a:bodyPr/>
          <a:lstStyle/>
          <a:p>
            <a:pPr marL="457200" lvl="1" indent="0" algn="ctr">
              <a:buNone/>
            </a:pPr>
            <a:r>
              <a:rPr lang="en-US" dirty="0">
                <a:solidFill>
                  <a:srgbClr val="006600"/>
                </a:solidFill>
              </a:rPr>
              <a:t>Public Health </a:t>
            </a:r>
          </a:p>
          <a:p>
            <a:pPr marL="457200" lvl="1" indent="0" algn="ctr">
              <a:buNone/>
            </a:pPr>
            <a:endParaRPr lang="en-US" sz="1600" dirty="0">
              <a:solidFill>
                <a:srgbClr val="006600"/>
              </a:solidFill>
            </a:endParaRPr>
          </a:p>
          <a:p>
            <a:pPr lvl="1"/>
            <a:r>
              <a:rPr lang="en-US" b="1" dirty="0"/>
              <a:t>Marijuana policy (</a:t>
            </a:r>
            <a:r>
              <a:rPr lang="en-US" b="1" dirty="0">
                <a:hlinkClick r:id="rId2"/>
              </a:rPr>
              <a:t>S.54</a:t>
            </a:r>
            <a:r>
              <a:rPr lang="en-US" b="1" dirty="0"/>
              <a:t>)</a:t>
            </a:r>
          </a:p>
          <a:p>
            <a:pPr lvl="2"/>
            <a:r>
              <a:rPr lang="en-US" dirty="0"/>
              <a:t>Creates a tax and regulate system for the commercial sale of marijuana.</a:t>
            </a:r>
          </a:p>
          <a:p>
            <a:pPr lvl="1"/>
            <a:r>
              <a:rPr lang="en-US" b="1" dirty="0"/>
              <a:t>Youth Contraception Bill (</a:t>
            </a:r>
            <a:r>
              <a:rPr lang="en-US" b="1" dirty="0">
                <a:hlinkClick r:id="rId3"/>
              </a:rPr>
              <a:t>H. 663</a:t>
            </a:r>
            <a:r>
              <a:rPr lang="en-US" b="1" dirty="0"/>
              <a:t>) </a:t>
            </a:r>
          </a:p>
          <a:p>
            <a:pPr lvl="2"/>
            <a:r>
              <a:rPr lang="en-US" dirty="0"/>
              <a:t>All schools must distribute condoms free of charge </a:t>
            </a:r>
          </a:p>
          <a:p>
            <a:pPr marL="914400" lvl="2" indent="0">
              <a:buNone/>
            </a:pPr>
            <a:endParaRPr lang="en-US" sz="1400" dirty="0"/>
          </a:p>
          <a:p>
            <a:pPr lvl="1"/>
            <a:r>
              <a:rPr lang="en-US" b="1" dirty="0"/>
              <a:t>Global Warming Solutions Act (</a:t>
            </a:r>
            <a:r>
              <a:rPr lang="en-US" b="1" dirty="0">
                <a:hlinkClick r:id="rId4"/>
              </a:rPr>
              <a:t>H. 688</a:t>
            </a:r>
            <a:r>
              <a:rPr lang="en-US" b="1" dirty="0"/>
              <a:t>) </a:t>
            </a:r>
          </a:p>
          <a:p>
            <a:pPr lvl="2"/>
            <a:r>
              <a:rPr lang="en-US" dirty="0"/>
              <a:t>Creates legally enforceable system to reduce statewide greenhouse gas emissions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C64FB5-D288-4F03-ADCC-E626DC43EAA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513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cap="small" dirty="0">
                <a:solidFill>
                  <a:srgbClr val="0070C0"/>
                </a:solidFill>
                <a:latin typeface="Times New Roman" pitchFamily="18" charset="0"/>
              </a:rPr>
              <a:t>2021 Agenda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417638"/>
            <a:ext cx="8229600" cy="4754562"/>
          </a:xfrm>
        </p:spPr>
        <p:txBody>
          <a:bodyPr/>
          <a:lstStyle/>
          <a:p>
            <a:pPr marL="114300" indent="0" algn="ctr">
              <a:buNone/>
            </a:pPr>
            <a:r>
              <a:rPr lang="en-US" sz="2800" dirty="0">
                <a:solidFill>
                  <a:srgbClr val="006600"/>
                </a:solidFill>
              </a:rPr>
              <a:t>Workforce </a:t>
            </a:r>
          </a:p>
          <a:p>
            <a:pPr marL="114300" indent="0" algn="ctr">
              <a:buNone/>
            </a:pPr>
            <a:endParaRPr lang="en-US" sz="1050" dirty="0">
              <a:solidFill>
                <a:srgbClr val="006600"/>
              </a:solidFill>
            </a:endParaRPr>
          </a:p>
          <a:p>
            <a:r>
              <a:rPr lang="en-US" sz="2800" b="1" dirty="0"/>
              <a:t>Primary Care Physician Scholarship Implementation</a:t>
            </a:r>
            <a:r>
              <a:rPr lang="en-US" sz="2800" dirty="0"/>
              <a:t>: rural placement, ongoing funding </a:t>
            </a:r>
          </a:p>
          <a:p>
            <a:pPr marL="457200" lvl="1" indent="0" algn="ctr">
              <a:buNone/>
            </a:pPr>
            <a:endParaRPr lang="en-US" dirty="0">
              <a:solidFill>
                <a:srgbClr val="006600"/>
              </a:solidFill>
            </a:endParaRPr>
          </a:p>
          <a:p>
            <a:pPr marL="457200" lvl="1" indent="0" algn="ctr">
              <a:buNone/>
            </a:pPr>
            <a:r>
              <a:rPr lang="en-US" dirty="0">
                <a:solidFill>
                  <a:srgbClr val="006600"/>
                </a:solidFill>
              </a:rPr>
              <a:t>Insurance/Health System Reform </a:t>
            </a:r>
          </a:p>
          <a:p>
            <a:pPr marL="457200" lvl="1" indent="0" algn="ctr">
              <a:buNone/>
            </a:pPr>
            <a:endParaRPr lang="en-US" sz="1050" dirty="0">
              <a:solidFill>
                <a:srgbClr val="006600"/>
              </a:solidFill>
            </a:endParaRPr>
          </a:p>
          <a:p>
            <a:r>
              <a:rPr lang="en-US" sz="2800" b="1" dirty="0"/>
              <a:t>Audio-only telehealth </a:t>
            </a:r>
            <a:r>
              <a:rPr lang="en-US" sz="2800" dirty="0"/>
              <a:t>(ongoing reimbursement) </a:t>
            </a:r>
          </a:p>
          <a:p>
            <a:r>
              <a:rPr lang="en-US" sz="2800" b="1" dirty="0"/>
              <a:t>All-Payer Model </a:t>
            </a:r>
            <a:r>
              <a:rPr lang="en-US" sz="2800" dirty="0"/>
              <a:t>(implementation, 2</a:t>
            </a:r>
            <a:r>
              <a:rPr lang="en-US" sz="2800" baseline="30000" dirty="0"/>
              <a:t>nd</a:t>
            </a:r>
            <a:r>
              <a:rPr lang="en-US" sz="2800" dirty="0"/>
              <a:t> agreement)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C64FB5-D288-4F03-ADCC-E626DC43EAA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805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cap="small" dirty="0">
                <a:solidFill>
                  <a:srgbClr val="0070C0"/>
                </a:solidFill>
                <a:latin typeface="Times New Roman" pitchFamily="18" charset="0"/>
              </a:rPr>
              <a:t>2021 Agenda 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067" y="1412876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006600"/>
                </a:solidFill>
              </a:rPr>
              <a:t>Professional Regulation</a:t>
            </a:r>
          </a:p>
          <a:p>
            <a:pPr marL="0" indent="0" algn="ctr">
              <a:buNone/>
            </a:pPr>
            <a:endParaRPr lang="en-US" sz="1100" dirty="0">
              <a:solidFill>
                <a:srgbClr val="006600"/>
              </a:solidFill>
            </a:endParaRPr>
          </a:p>
          <a:p>
            <a:pPr lvl="2"/>
            <a:r>
              <a:rPr lang="en-US" sz="2800" b="1" dirty="0"/>
              <a:t>Telehealth licensure </a:t>
            </a:r>
          </a:p>
          <a:p>
            <a:pPr marL="914400" lvl="2" indent="0">
              <a:buNone/>
            </a:pPr>
            <a:endParaRPr lang="en-US" b="1" dirty="0"/>
          </a:p>
          <a:p>
            <a:pPr lvl="2"/>
            <a:r>
              <a:rPr lang="en-US" sz="2800" b="1" dirty="0"/>
              <a:t>Board of Medical Practice “Investigative Procedures”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C64FB5-D288-4F03-ADCC-E626DC43EAA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322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525"/>
            <a:ext cx="8229600" cy="1143000"/>
          </a:xfrm>
        </p:spPr>
        <p:txBody>
          <a:bodyPr/>
          <a:lstStyle/>
          <a:p>
            <a:r>
              <a:rPr lang="en-US" sz="3600" b="1" cap="small" dirty="0">
                <a:solidFill>
                  <a:srgbClr val="0070C0"/>
                </a:solidFill>
                <a:latin typeface="Times New Roman" pitchFamily="18" charset="0"/>
              </a:rPr>
              <a:t>2021 agenda 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2"/>
          </a:xfrm>
        </p:spPr>
        <p:txBody>
          <a:bodyPr/>
          <a:lstStyle/>
          <a:p>
            <a:pPr marL="457200" lvl="1" indent="0">
              <a:buNone/>
            </a:pPr>
            <a:r>
              <a:rPr lang="en-US" dirty="0">
                <a:solidFill>
                  <a:srgbClr val="006600"/>
                </a:solidFill>
              </a:rPr>
              <a:t>		                Public Health </a:t>
            </a:r>
          </a:p>
          <a:p>
            <a:pPr lvl="1"/>
            <a:r>
              <a:rPr lang="en-US" b="1" dirty="0"/>
              <a:t>Implementation of Marijuana Sales </a:t>
            </a:r>
          </a:p>
          <a:p>
            <a:pPr lvl="2"/>
            <a:r>
              <a:rPr lang="en-US" dirty="0"/>
              <a:t>Commenting on rulemaking, ensuring adequate funding directed to prevention &amp; after school  </a:t>
            </a:r>
          </a:p>
          <a:p>
            <a:pPr lvl="1"/>
            <a:r>
              <a:rPr lang="en-US" b="1" dirty="0"/>
              <a:t>Reproductive Rights (Prop. 5)</a:t>
            </a:r>
          </a:p>
          <a:p>
            <a:pPr lvl="2"/>
            <a:r>
              <a:rPr lang="en-US" dirty="0"/>
              <a:t>Vermont Constitutional amendment to protect women’s reproductive rights must pass a 2</a:t>
            </a:r>
            <a:r>
              <a:rPr lang="en-US" baseline="30000" dirty="0"/>
              <a:t>nd</a:t>
            </a:r>
            <a:r>
              <a:rPr lang="en-US" dirty="0"/>
              <a:t> biennium </a:t>
            </a:r>
          </a:p>
          <a:p>
            <a:pPr lvl="1"/>
            <a:r>
              <a:rPr lang="en-US" b="1" dirty="0"/>
              <a:t>Gun Safety </a:t>
            </a:r>
          </a:p>
          <a:p>
            <a:pPr lvl="2"/>
            <a:r>
              <a:rPr lang="en-US" dirty="0"/>
              <a:t>Waiting period for purchase (previously vetoed) </a:t>
            </a:r>
          </a:p>
          <a:p>
            <a:pPr lvl="1"/>
            <a:r>
              <a:rPr lang="en-US" b="1" dirty="0"/>
              <a:t>Stem Cell Clinics</a:t>
            </a:r>
          </a:p>
          <a:p>
            <a:pPr lvl="2"/>
            <a:r>
              <a:rPr lang="en-US" dirty="0"/>
              <a:t>Disclosing that products administered are not FDA approved) (stalled in 2020) 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C64FB5-D288-4F03-ADCC-E626DC43EAA9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341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cap="small" dirty="0">
                <a:solidFill>
                  <a:srgbClr val="0070C0"/>
                </a:solidFill>
                <a:latin typeface="Times New Roman" pitchFamily="18" charset="0"/>
              </a:rPr>
              <a:t>2021 agenda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417638"/>
            <a:ext cx="8229600" cy="5059362"/>
          </a:xfrm>
        </p:spPr>
        <p:txBody>
          <a:bodyPr/>
          <a:lstStyle/>
          <a:p>
            <a:pPr marL="457200" lvl="1" indent="0" algn="ctr">
              <a:buNone/>
            </a:pPr>
            <a:r>
              <a:rPr lang="en-US" dirty="0">
                <a:solidFill>
                  <a:srgbClr val="006600"/>
                </a:solidFill>
              </a:rPr>
              <a:t>Public Health </a:t>
            </a:r>
          </a:p>
          <a:p>
            <a:pPr marL="457200" lvl="1" indent="0" algn="ctr">
              <a:buNone/>
            </a:pPr>
            <a:endParaRPr lang="en-US" sz="1400" dirty="0">
              <a:solidFill>
                <a:srgbClr val="006600"/>
              </a:solidFill>
            </a:endParaRPr>
          </a:p>
          <a:p>
            <a:pPr lvl="1"/>
            <a:r>
              <a:rPr lang="en-US" b="1" dirty="0"/>
              <a:t>Minors Consent to Preventive Services </a:t>
            </a:r>
            <a:r>
              <a:rPr lang="en-US" dirty="0"/>
              <a:t>(stalled in 2020) </a:t>
            </a:r>
          </a:p>
          <a:p>
            <a:pPr lvl="1"/>
            <a:r>
              <a:rPr lang="en-US" b="1" dirty="0"/>
              <a:t>Access to Menstrual Hygiene Products </a:t>
            </a:r>
            <a:r>
              <a:rPr lang="en-US" dirty="0"/>
              <a:t>(stalled in 2020) </a:t>
            </a:r>
            <a:endParaRPr lang="en-US" b="1" dirty="0"/>
          </a:p>
          <a:p>
            <a:pPr lvl="1"/>
            <a:r>
              <a:rPr lang="en-US" b="1" dirty="0"/>
              <a:t>Paid Family Leave </a:t>
            </a:r>
            <a:r>
              <a:rPr lang="en-US" dirty="0"/>
              <a:t>(vetoed in 2020 ) </a:t>
            </a:r>
          </a:p>
          <a:p>
            <a:pPr lvl="1"/>
            <a:r>
              <a:rPr lang="en-US" b="1" dirty="0"/>
              <a:t>Banning Flavored Tobacco Products </a:t>
            </a:r>
            <a:r>
              <a:rPr lang="en-US" dirty="0"/>
              <a:t>(stalled in 2020) </a:t>
            </a:r>
          </a:p>
          <a:p>
            <a:pPr lvl="1"/>
            <a:r>
              <a:rPr lang="en-US" b="1" dirty="0"/>
              <a:t>Banning the Sale of Crib Bumpers </a:t>
            </a:r>
          </a:p>
          <a:p>
            <a:pPr marL="457200" lvl="1" indent="0">
              <a:buNone/>
            </a:pPr>
            <a:endParaRPr lang="en-US" b="1" dirty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C64FB5-D288-4F03-ADCC-E626DC43EAA9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107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cap="small" dirty="0">
                <a:solidFill>
                  <a:srgbClr val="006600"/>
                </a:solidFill>
                <a:latin typeface="Times New Roman" pitchFamily="18" charset="0"/>
              </a:rPr>
              <a:t>Stay Informed!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81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VMS Weekly Rounds:</a:t>
            </a:r>
          </a:p>
          <a:p>
            <a:pPr marL="0" indent="0" algn="ctr">
              <a:buNone/>
            </a:pPr>
            <a:r>
              <a:rPr lang="en-US" sz="2800" dirty="0"/>
              <a:t> </a:t>
            </a:r>
            <a:r>
              <a:rPr lang="en-US" sz="2400" dirty="0">
                <a:hlinkClick r:id="rId2"/>
              </a:rPr>
              <a:t>https://vtmd.org/vms-rounds-newsletter</a:t>
            </a: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800" dirty="0"/>
              <a:t>Legislative Bulletins:</a:t>
            </a:r>
          </a:p>
          <a:p>
            <a:pPr marL="0" indent="0" algn="ctr">
              <a:buNone/>
            </a:pPr>
            <a:r>
              <a:rPr lang="en-US" sz="2400" u="sng" dirty="0">
                <a:hlinkClick r:id="rId3"/>
              </a:rPr>
              <a:t>https://vtmd.org/legislative-bulletins</a:t>
            </a:r>
            <a:r>
              <a:rPr lang="en-US" sz="2400" u="sng" dirty="0"/>
              <a:t> 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C64FB5-D288-4F03-ADCC-E626DC43EAA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067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cap="small" dirty="0">
                <a:solidFill>
                  <a:srgbClr val="006600"/>
                </a:solidFill>
                <a:latin typeface="Times New Roman" pitchFamily="18" charset="0"/>
              </a:rPr>
              <a:t>Who We Are: </a:t>
            </a:r>
            <a:br>
              <a:rPr lang="en-US" sz="3600" b="1" cap="small" dirty="0">
                <a:solidFill>
                  <a:srgbClr val="006600"/>
                </a:solidFill>
                <a:latin typeface="Times New Roman" pitchFamily="18" charset="0"/>
              </a:rPr>
            </a:br>
            <a:r>
              <a:rPr lang="en-US" sz="3200" b="1" cap="small" dirty="0">
                <a:solidFill>
                  <a:srgbClr val="006600"/>
                </a:solidFill>
                <a:latin typeface="Times New Roman" pitchFamily="18" charset="0"/>
              </a:rPr>
              <a:t>Physician Leaders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3958BF-35A4-4720-AD45-001C67FDA3C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26720" y="1219200"/>
            <a:ext cx="8686800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00" dirty="0">
              <a:latin typeface="+mn-lt"/>
            </a:endParaRPr>
          </a:p>
          <a:p>
            <a:r>
              <a:rPr lang="en-US" sz="2800" b="1" dirty="0">
                <a:solidFill>
                  <a:srgbClr val="006600"/>
                </a:solidFill>
                <a:latin typeface="+mn-lt"/>
              </a:rPr>
              <a:t>President</a:t>
            </a:r>
            <a:r>
              <a:rPr lang="en-US" sz="2800" dirty="0">
                <a:solidFill>
                  <a:srgbClr val="006600"/>
                </a:solidFill>
                <a:latin typeface="+mn-lt"/>
              </a:rPr>
              <a:t>: </a:t>
            </a:r>
          </a:p>
          <a:p>
            <a:r>
              <a:rPr lang="en-US" sz="2800" dirty="0"/>
              <a:t>       Catherine Schneider, MD (Surgery, Mt. </a:t>
            </a:r>
            <a:r>
              <a:rPr lang="en-US" sz="2800" dirty="0" err="1"/>
              <a:t>Ascutney</a:t>
            </a:r>
            <a:r>
              <a:rPr lang="en-US" sz="2800" dirty="0"/>
              <a:t>)</a:t>
            </a:r>
            <a:endParaRPr lang="en-US" sz="2800" b="1" dirty="0"/>
          </a:p>
          <a:p>
            <a:r>
              <a:rPr lang="en-US" sz="2800" b="1" dirty="0">
                <a:solidFill>
                  <a:srgbClr val="006600"/>
                </a:solidFill>
                <a:latin typeface="+mn-lt"/>
              </a:rPr>
              <a:t>President-Elect: </a:t>
            </a:r>
          </a:p>
          <a:p>
            <a:r>
              <a:rPr lang="en-US" sz="2800" dirty="0"/>
              <a:t>       </a:t>
            </a:r>
            <a:r>
              <a:rPr lang="en-US" sz="2800" dirty="0" err="1"/>
              <a:t>Simha</a:t>
            </a:r>
            <a:r>
              <a:rPr lang="en-US" sz="2800" dirty="0"/>
              <a:t> </a:t>
            </a:r>
            <a:r>
              <a:rPr lang="en-US" sz="2800" dirty="0" err="1"/>
              <a:t>Ravven</a:t>
            </a:r>
            <a:r>
              <a:rPr lang="en-US" sz="2800" dirty="0"/>
              <a:t>, MD (Psychiatry, Brattleboro Retreat)</a:t>
            </a:r>
          </a:p>
          <a:p>
            <a:r>
              <a:rPr lang="en-US" sz="2800" b="1" dirty="0">
                <a:solidFill>
                  <a:srgbClr val="006600"/>
                </a:solidFill>
                <a:latin typeface="+mn-lt"/>
              </a:rPr>
              <a:t>Vice President: </a:t>
            </a:r>
          </a:p>
          <a:p>
            <a:r>
              <a:rPr lang="en-US" sz="2800" dirty="0">
                <a:latin typeface="+mn-lt"/>
              </a:rPr>
              <a:t>        </a:t>
            </a:r>
            <a:r>
              <a:rPr lang="en-US" sz="2800" dirty="0"/>
              <a:t>Patricia Fisher, MD (Family Practice, CMO, CVMC) </a:t>
            </a:r>
          </a:p>
          <a:p>
            <a:r>
              <a:rPr lang="en-US" sz="2800" b="1" dirty="0">
                <a:solidFill>
                  <a:srgbClr val="006600"/>
                </a:solidFill>
                <a:latin typeface="+mn-lt"/>
              </a:rPr>
              <a:t>Immediate Past-President: </a:t>
            </a:r>
          </a:p>
          <a:p>
            <a:r>
              <a:rPr lang="en-US" sz="2800" dirty="0">
                <a:latin typeface="+mn-lt"/>
              </a:rPr>
              <a:t>        </a:t>
            </a:r>
            <a:r>
              <a:rPr lang="en-US" sz="2800" dirty="0"/>
              <a:t>Stephen Leffler, MD (Emergency Medicine, Interim     </a:t>
            </a:r>
          </a:p>
          <a:p>
            <a:r>
              <a:rPr lang="en-US" sz="2800" dirty="0"/>
              <a:t>       President, UVMMC) </a:t>
            </a:r>
          </a:p>
          <a:p>
            <a:r>
              <a:rPr lang="en-US" sz="2800" b="1" dirty="0">
                <a:solidFill>
                  <a:srgbClr val="006600"/>
                </a:solidFill>
                <a:latin typeface="+mn-lt"/>
              </a:rPr>
              <a:t>Secretary-Treasurer: </a:t>
            </a:r>
          </a:p>
          <a:p>
            <a:r>
              <a:rPr lang="en-US" sz="2800" dirty="0">
                <a:latin typeface="+mn-lt"/>
              </a:rPr>
              <a:t>        </a:t>
            </a:r>
            <a:r>
              <a:rPr lang="en-US" sz="2800" dirty="0"/>
              <a:t>Howard Schapiro, MD (UVM Health Network)</a:t>
            </a:r>
          </a:p>
          <a:p>
            <a:endParaRPr lang="en-US" sz="1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7568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z="3600" b="1" cap="small" dirty="0">
                <a:solidFill>
                  <a:srgbClr val="006600"/>
                </a:solidFill>
                <a:latin typeface="Times New Roman" pitchFamily="18" charset="0"/>
                <a:ea typeface="+mn-ea"/>
                <a:cs typeface="+mn-cs"/>
              </a:rPr>
              <a:t>About us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endParaRPr 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dirty="0"/>
              <a:t>501(c)(6) nonprofit member service organization founded in 1784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2400 members (MDs, DOs, PAs, students)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i="1" dirty="0"/>
              <a:t>Dedicated</a:t>
            </a:r>
            <a:r>
              <a:rPr lang="en-US" dirty="0"/>
              <a:t> to </a:t>
            </a:r>
            <a:r>
              <a:rPr lang="en-US" b="1" i="1" dirty="0"/>
              <a:t>protecting the health</a:t>
            </a:r>
            <a:r>
              <a:rPr lang="en-US" dirty="0"/>
              <a:t> of all Vermonters and </a:t>
            </a:r>
            <a:r>
              <a:rPr lang="en-US" b="1" i="1" dirty="0"/>
              <a:t>improving the environment </a:t>
            </a:r>
            <a:r>
              <a:rPr lang="en-US" dirty="0"/>
              <a:t>in which Vermont physicians &amp; physician assistants practice medicine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C64FB5-D288-4F03-ADCC-E626DC43EAA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8863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cap="small" dirty="0">
                <a:solidFill>
                  <a:srgbClr val="006600"/>
                </a:solidFill>
                <a:latin typeface="Times New Roman" pitchFamily="18" charset="0"/>
              </a:rPr>
              <a:t>Who We Are: </a:t>
            </a:r>
            <a:br>
              <a:rPr lang="en-US" sz="4800" b="1" cap="small" dirty="0">
                <a:solidFill>
                  <a:srgbClr val="006600"/>
                </a:solidFill>
                <a:latin typeface="Times New Roman" pitchFamily="18" charset="0"/>
              </a:rPr>
            </a:br>
            <a:r>
              <a:rPr lang="en-US" sz="3200" b="1" cap="small" dirty="0">
                <a:solidFill>
                  <a:srgbClr val="006600"/>
                </a:solidFill>
                <a:latin typeface="Times New Roman" pitchFamily="18" charset="0"/>
              </a:rPr>
              <a:t>Staff</a:t>
            </a:r>
            <a:r>
              <a:rPr lang="en-US" b="1" cap="small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None/>
            </a:pPr>
            <a:r>
              <a:rPr lang="en-US" sz="2800" b="1" dirty="0">
                <a:solidFill>
                  <a:srgbClr val="006600"/>
                </a:solidFill>
              </a:rPr>
              <a:t>Executive Director:   </a:t>
            </a:r>
            <a:r>
              <a:rPr lang="en-US" sz="2800" dirty="0"/>
              <a:t>Jessa Barnard, Esq.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spcBef>
                <a:spcPct val="0"/>
              </a:spcBef>
              <a:buNone/>
            </a:pPr>
            <a:r>
              <a:rPr lang="en-US" sz="2800" b="1" dirty="0">
                <a:solidFill>
                  <a:srgbClr val="006600"/>
                </a:solidFill>
              </a:rPr>
              <a:t>Deputy Director:  </a:t>
            </a:r>
            <a:r>
              <a:rPr lang="en-US" sz="2800" dirty="0"/>
              <a:t>Stephanie Winters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spcBef>
                <a:spcPct val="0"/>
              </a:spcBef>
              <a:buNone/>
            </a:pPr>
            <a:r>
              <a:rPr lang="en-US" sz="2800" b="1" dirty="0">
                <a:solidFill>
                  <a:srgbClr val="006600"/>
                </a:solidFill>
              </a:rPr>
              <a:t>Advocacy and Communications Manager:  </a:t>
            </a:r>
          </a:p>
          <a:p>
            <a:pPr marL="0" indent="0">
              <a:buNone/>
            </a:pPr>
            <a:r>
              <a:rPr lang="en-US" sz="2800" b="1" dirty="0"/>
              <a:t>	</a:t>
            </a:r>
            <a:r>
              <a:rPr lang="en-US" sz="2800" dirty="0"/>
              <a:t>Jill </a:t>
            </a:r>
            <a:r>
              <a:rPr lang="en-US" sz="2800" dirty="0" err="1"/>
              <a:t>Sudhoff</a:t>
            </a:r>
            <a:r>
              <a:rPr lang="en-US" sz="2800" dirty="0"/>
              <a:t>-Guerin 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spcBef>
                <a:spcPct val="0"/>
              </a:spcBef>
              <a:buNone/>
            </a:pPr>
            <a:r>
              <a:rPr lang="en-US" sz="2800" b="1" dirty="0">
                <a:solidFill>
                  <a:srgbClr val="006600"/>
                </a:solidFill>
              </a:rPr>
              <a:t>Practitioner Health Program &amp; Business Manager: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800" dirty="0"/>
              <a:t>Colleen Magne 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6600"/>
                </a:solidFill>
              </a:rPr>
              <a:t>Event and Program Assistant: </a:t>
            </a:r>
          </a:p>
          <a:p>
            <a:pPr marL="0" indent="0">
              <a:buNone/>
            </a:pPr>
            <a:r>
              <a:rPr lang="en-US" sz="2800" dirty="0"/>
              <a:t>	Elizabeth Alessi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C64FB5-D288-4F03-ADCC-E626DC43EAA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115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cap="small" dirty="0">
                <a:solidFill>
                  <a:srgbClr val="006600"/>
                </a:solidFill>
                <a:latin typeface="Times New Roman" pitchFamily="18" charset="0"/>
              </a:rPr>
              <a:t>What we do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Administrative and Legislative Advocacy </a:t>
            </a:r>
          </a:p>
          <a:p>
            <a:r>
              <a:rPr lang="en-US" dirty="0"/>
              <a:t>Education and Outreach </a:t>
            </a:r>
          </a:p>
          <a:p>
            <a:r>
              <a:rPr lang="en-US" dirty="0"/>
              <a:t>Practitioner Health</a:t>
            </a:r>
          </a:p>
          <a:p>
            <a:r>
              <a:rPr lang="en-US" dirty="0"/>
              <a:t>Specialty Society Support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C64FB5-D288-4F03-ADCC-E626DC43EAA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41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FCEFB5-8892-4602-87C7-6FE509AD777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52800" y="5270847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small" dirty="0">
                <a:solidFill>
                  <a:srgbClr val="006600"/>
                </a:solidFill>
                <a:ea typeface="+mj-ea"/>
                <a:cs typeface="+mj-cs"/>
              </a:rPr>
              <a:t>Thank you!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Image result for spring in vermont">
            <a:extLst>
              <a:ext uri="{FF2B5EF4-FFF2-40B4-BE49-F238E27FC236}">
                <a16:creationId xmlns:a16="http://schemas.microsoft.com/office/drawing/2014/main" id="{787497D8-4366-444F-B0B3-A4AFA9E66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57983"/>
            <a:ext cx="7143750" cy="4762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419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F1C629-78CF-472F-A00B-818BA42E59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20"/>
          <a:stretch/>
        </p:blipFill>
        <p:spPr>
          <a:xfrm>
            <a:off x="1981200" y="133030"/>
            <a:ext cx="5006336" cy="642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994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861BBE-6AF8-4902-8343-0EBA9B02D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904" y="152400"/>
            <a:ext cx="5007416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799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cap="small" dirty="0">
                <a:solidFill>
                  <a:srgbClr val="006600"/>
                </a:solidFill>
                <a:latin typeface="Times New Roman" pitchFamily="18" charset="0"/>
              </a:rPr>
              <a:t>2020 Advocacy Update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839200" cy="5257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i="0" dirty="0">
                <a:solidFill>
                  <a:srgbClr val="006600"/>
                </a:solidFill>
                <a:effectLst/>
              </a:rPr>
              <a:t>VMS Top 3 Legislative Successes in 2020</a:t>
            </a:r>
          </a:p>
          <a:p>
            <a:pPr marL="0" indent="0" algn="l">
              <a:buNone/>
            </a:pPr>
            <a:endParaRPr lang="en-US" sz="1100" i="0" dirty="0">
              <a:solidFill>
                <a:srgbClr val="000000"/>
              </a:solidFill>
              <a:effectLst/>
            </a:endParaRPr>
          </a:p>
          <a:p>
            <a:pPr marL="0" indent="0" algn="l">
              <a:buNone/>
            </a:pPr>
            <a:r>
              <a:rPr lang="en-US" sz="1800" b="0" i="0" dirty="0">
                <a:solidFill>
                  <a:srgbClr val="000000"/>
                </a:solidFill>
                <a:effectLst/>
              </a:rPr>
              <a:t>1. </a:t>
            </a:r>
            <a:r>
              <a:rPr lang="en-US" sz="1800" b="1" i="0" dirty="0">
                <a:solidFill>
                  <a:srgbClr val="000000"/>
                </a:solidFill>
                <a:effectLst/>
              </a:rPr>
              <a:t>Passed &amp; extended critical emergency flexibilities and funding to respond to COVID-19 </a:t>
            </a:r>
            <a:endParaRPr lang="en-US" sz="1800" b="0" i="0" dirty="0">
              <a:solidFill>
                <a:srgbClr val="000000"/>
              </a:solidFill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00000"/>
                </a:solidFill>
                <a:effectLst/>
              </a:rPr>
              <a:t>Including telehealth coverage, licensing provisions and HIPAA flexibilities </a:t>
            </a:r>
            <a:r>
              <a:rPr lang="en-US" sz="1600" b="1" i="0" dirty="0">
                <a:solidFill>
                  <a:srgbClr val="000000"/>
                </a:solidFill>
                <a:effectLst/>
              </a:rPr>
              <a:t>(</a:t>
            </a:r>
            <a:r>
              <a:rPr lang="en-US" sz="1600" b="1" i="0" dirty="0">
                <a:solidFill>
                  <a:srgbClr val="000000"/>
                </a:solidFill>
                <a:effectLst/>
                <a:hlinkClick r:id="rId2"/>
              </a:rPr>
              <a:t>Act 140/H. 960</a:t>
            </a:r>
            <a:r>
              <a:rPr lang="en-US" sz="1600" b="1" i="0" dirty="0">
                <a:solidFill>
                  <a:srgbClr val="000000"/>
                </a:solidFill>
                <a:effectLst/>
              </a:rPr>
              <a:t>)</a:t>
            </a:r>
            <a:endParaRPr lang="en-US" sz="16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00000"/>
                </a:solidFill>
                <a:effectLst/>
              </a:rPr>
              <a:t>Creating the $275 million health care provider stabilization fund (</a:t>
            </a:r>
            <a:r>
              <a:rPr lang="en-US" sz="1600" b="1" i="0" dirty="0">
                <a:solidFill>
                  <a:srgbClr val="000000"/>
                </a:solidFill>
                <a:effectLst/>
                <a:hlinkClick r:id="rId3"/>
              </a:rPr>
              <a:t>Act 136/H. 965</a:t>
            </a:r>
            <a:r>
              <a:rPr lang="en-US" sz="1600" b="1" i="0" dirty="0">
                <a:solidFill>
                  <a:srgbClr val="000000"/>
                </a:solidFill>
                <a:effectLst/>
              </a:rPr>
              <a:t>)</a:t>
            </a:r>
          </a:p>
          <a:p>
            <a:pPr marL="0" indent="0">
              <a:buNone/>
            </a:pPr>
            <a:endParaRPr lang="en-US" sz="1600" b="0" i="0" dirty="0">
              <a:solidFill>
                <a:srgbClr val="000000"/>
              </a:solidFill>
              <a:effectLst/>
            </a:endParaRPr>
          </a:p>
          <a:p>
            <a:pPr marL="0" indent="0" algn="l">
              <a:buNone/>
            </a:pPr>
            <a:r>
              <a:rPr lang="en-US" sz="1800" b="1" i="0" dirty="0">
                <a:solidFill>
                  <a:srgbClr val="000000"/>
                </a:solidFill>
                <a:effectLst/>
              </a:rPr>
              <a:t>2. Strengthened Vermont's primary care workforce</a:t>
            </a:r>
            <a:endParaRPr lang="en-US" sz="1800" b="0" i="0" dirty="0">
              <a:solidFill>
                <a:srgbClr val="00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00000"/>
                </a:solidFill>
                <a:effectLst/>
              </a:rPr>
              <a:t>Physician assistant licensure modernization bill (</a:t>
            </a:r>
            <a:r>
              <a:rPr lang="en-US" sz="1600" b="1" i="0" dirty="0">
                <a:solidFill>
                  <a:srgbClr val="000000"/>
                </a:solidFill>
                <a:effectLst/>
                <a:hlinkClick r:id="rId4"/>
              </a:rPr>
              <a:t>Act 123/S.128</a:t>
            </a:r>
            <a:r>
              <a:rPr lang="en-US" sz="1600" b="1" i="0" dirty="0">
                <a:solidFill>
                  <a:srgbClr val="000000"/>
                </a:solidFill>
                <a:effectLst/>
              </a:rPr>
              <a:t>)</a:t>
            </a:r>
            <a:endParaRPr lang="en-US" sz="1600" b="0" i="0" dirty="0">
              <a:solidFill>
                <a:srgbClr val="00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00000"/>
                </a:solidFill>
                <a:effectLst/>
              </a:rPr>
              <a:t>Primary care scholarship bill (</a:t>
            </a:r>
            <a:r>
              <a:rPr lang="en-US" sz="1600" b="1" i="0" dirty="0">
                <a:solidFill>
                  <a:srgbClr val="000000"/>
                </a:solidFill>
                <a:effectLst/>
                <a:hlinkClick r:id="rId5"/>
              </a:rPr>
              <a:t>H. 607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)</a:t>
            </a:r>
          </a:p>
          <a:p>
            <a:pPr marL="0" indent="0" algn="l">
              <a:buNone/>
            </a:pPr>
            <a:endParaRPr lang="en-US" sz="1600" b="0" i="0" dirty="0">
              <a:solidFill>
                <a:srgbClr val="000000"/>
              </a:solidFill>
              <a:effectLst/>
            </a:endParaRPr>
          </a:p>
          <a:p>
            <a:pPr marL="0" indent="0" algn="l">
              <a:buNone/>
            </a:pPr>
            <a:r>
              <a:rPr lang="en-US" sz="1800" b="1" i="0" dirty="0">
                <a:solidFill>
                  <a:srgbClr val="000000"/>
                </a:solidFill>
                <a:effectLst/>
              </a:rPr>
              <a:t>3. Improved practice environment (</a:t>
            </a:r>
            <a:r>
              <a:rPr lang="en-US" sz="1800" b="1" i="0" dirty="0">
                <a:solidFill>
                  <a:srgbClr val="000000"/>
                </a:solidFill>
                <a:effectLst/>
                <a:hlinkClick r:id="rId2"/>
              </a:rPr>
              <a:t>Act 140/H. 960</a:t>
            </a:r>
            <a:r>
              <a:rPr lang="en-US" sz="1800" b="1" i="0" dirty="0">
                <a:solidFill>
                  <a:srgbClr val="000000"/>
                </a:solidFill>
                <a:effectLst/>
              </a:rPr>
              <a:t>)</a:t>
            </a:r>
            <a:endParaRPr lang="en-US" sz="1800" b="0" i="0" dirty="0">
              <a:solidFill>
                <a:srgbClr val="00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00000"/>
                </a:solidFill>
                <a:effectLst/>
              </a:rPr>
              <a:t>Requires all health insurers to have prior authorization "gold card" program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00000"/>
                </a:solidFill>
                <a:effectLst/>
              </a:rPr>
              <a:t>Requires regulators to streamline prior authorizations</a:t>
            </a:r>
          </a:p>
          <a:p>
            <a:pPr marL="0" indent="0" algn="l">
              <a:buNone/>
            </a:pPr>
            <a:endParaRPr lang="en-US" sz="1600" b="0" i="0" dirty="0">
              <a:solidFill>
                <a:srgbClr val="000000"/>
              </a:solidFill>
              <a:effectLst/>
            </a:endParaRPr>
          </a:p>
          <a:p>
            <a:pPr marL="0" indent="0" algn="l">
              <a:buNone/>
            </a:pPr>
            <a:r>
              <a:rPr lang="en-US" sz="1800" b="0" i="0" dirty="0">
                <a:solidFill>
                  <a:srgbClr val="000000"/>
                </a:solidFill>
                <a:effectLst/>
              </a:rPr>
              <a:t>For our complete </a:t>
            </a:r>
            <a:r>
              <a:rPr lang="en-US" sz="1800" b="1" i="0" dirty="0">
                <a:solidFill>
                  <a:srgbClr val="000000"/>
                </a:solidFill>
                <a:effectLst/>
                <a:hlinkClick r:id="rId6"/>
              </a:rPr>
              <a:t>2020 VMS Legislative Bulletin</a:t>
            </a:r>
            <a:r>
              <a:rPr lang="en-US" sz="1800" b="0" i="0" dirty="0">
                <a:solidFill>
                  <a:srgbClr val="000000"/>
                </a:solidFill>
                <a:effectLst/>
                <a:hlinkClick r:id="rId6"/>
              </a:rPr>
              <a:t> click here.</a:t>
            </a:r>
            <a:endParaRPr lang="en-US" sz="1800" b="0" i="0" dirty="0">
              <a:solidFill>
                <a:srgbClr val="000000"/>
              </a:solidFill>
              <a:effectLst/>
            </a:endParaRPr>
          </a:p>
          <a:p>
            <a:pPr lvl="1"/>
            <a:endParaRPr lang="en-US" sz="1100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C64FB5-D288-4F03-ADCC-E626DC43EAA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088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cap="small" dirty="0">
                <a:solidFill>
                  <a:srgbClr val="006600"/>
                </a:solidFill>
                <a:latin typeface="Times New Roman" pitchFamily="18" charset="0"/>
              </a:rPr>
              <a:t>2020 Advocacy Update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17638"/>
            <a:ext cx="8382000" cy="4525963"/>
          </a:xfrm>
        </p:spPr>
        <p:txBody>
          <a:bodyPr/>
          <a:lstStyle/>
          <a:p>
            <a:pPr marL="457200" lvl="1" indent="0" algn="ctr">
              <a:buNone/>
            </a:pPr>
            <a:r>
              <a:rPr lang="en-US" dirty="0">
                <a:solidFill>
                  <a:srgbClr val="006600"/>
                </a:solidFill>
              </a:rPr>
              <a:t>COVID-19/Emergency Response </a:t>
            </a:r>
          </a:p>
          <a:p>
            <a:pPr marL="457200" lvl="1" indent="0" algn="ctr">
              <a:buNone/>
            </a:pPr>
            <a:endParaRPr lang="en-US" sz="1200" dirty="0">
              <a:solidFill>
                <a:srgbClr val="006600"/>
              </a:solidFill>
            </a:endParaRPr>
          </a:p>
          <a:p>
            <a:pPr lvl="1"/>
            <a:r>
              <a:rPr lang="en-US" b="1" dirty="0"/>
              <a:t>Emergency regulatory flexibilities (</a:t>
            </a:r>
            <a:r>
              <a:rPr lang="en-US" u="sng" dirty="0">
                <a:hlinkClick r:id="rId2"/>
              </a:rPr>
              <a:t>Act 91</a:t>
            </a:r>
            <a:r>
              <a:rPr lang="en-US" u="sng" dirty="0"/>
              <a:t>/</a:t>
            </a:r>
            <a:r>
              <a:rPr lang="en-US" u="sng" dirty="0">
                <a:hlinkClick r:id="rId3"/>
              </a:rPr>
              <a:t>Act 140</a:t>
            </a:r>
            <a:r>
              <a:rPr lang="en-US" u="sng" dirty="0"/>
              <a:t>)</a:t>
            </a:r>
          </a:p>
          <a:p>
            <a:pPr lvl="2"/>
            <a:r>
              <a:rPr lang="en-US" sz="2000" dirty="0"/>
              <a:t>Coverage for audio-only telehealth services (till 6/30/21)</a:t>
            </a:r>
          </a:p>
          <a:p>
            <a:pPr lvl="2"/>
            <a:r>
              <a:rPr lang="en-US" sz="2000" dirty="0"/>
              <a:t>Waiving HIPAA requirements for telehealth (till 3/31/21) </a:t>
            </a:r>
          </a:p>
          <a:p>
            <a:pPr lvl="2"/>
            <a:r>
              <a:rPr lang="en-US" sz="2000" dirty="0"/>
              <a:t>Licensure for out of state &amp; retired professionals (till 3/31/21)</a:t>
            </a:r>
          </a:p>
          <a:p>
            <a:pPr lvl="2"/>
            <a:r>
              <a:rPr lang="en-US" sz="2000" dirty="0"/>
              <a:t>Relaxation of insurer enrollment &amp; credentialing (during emergency)</a:t>
            </a:r>
          </a:p>
          <a:p>
            <a:pPr marL="914400" lvl="2" indent="0">
              <a:buNone/>
            </a:pPr>
            <a:endParaRPr lang="en-US" sz="1200" dirty="0"/>
          </a:p>
          <a:p>
            <a:pPr lvl="1"/>
            <a:r>
              <a:rPr lang="en-US" b="1" dirty="0"/>
              <a:t>Provider Relief Fund (</a:t>
            </a:r>
            <a:r>
              <a:rPr lang="en-US" u="sng" dirty="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 136</a:t>
            </a:r>
            <a:r>
              <a:rPr lang="en-US" b="1" dirty="0"/>
              <a:t>) </a:t>
            </a:r>
          </a:p>
          <a:p>
            <a:pPr lvl="2"/>
            <a:r>
              <a:rPr lang="en-US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$275 million health care provider stabilization fund </a:t>
            </a:r>
            <a:endParaRPr lang="en-US" sz="2000" b="1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lvl="2"/>
            <a:r>
              <a:rPr lang="en-US" sz="2000" b="1" dirty="0">
                <a:solidFill>
                  <a:srgbClr val="000000"/>
                </a:solidFill>
              </a:rPr>
              <a:t>Round Now Open!  </a:t>
            </a:r>
            <a:r>
              <a:rPr lang="en-US" sz="2000" dirty="0">
                <a:solidFill>
                  <a:srgbClr val="000000"/>
                </a:solidFill>
                <a:hlinkClick r:id="rId5"/>
              </a:rPr>
              <a:t>https://dvha.vermont.gov/health-care-provider-stabilization-grant-program</a:t>
            </a:r>
            <a:endParaRPr lang="en-US" sz="2000" dirty="0">
              <a:solidFill>
                <a:srgbClr val="000000"/>
              </a:solidFill>
            </a:endParaRPr>
          </a:p>
          <a:p>
            <a:pPr lvl="1"/>
            <a:endParaRPr lang="en-US" sz="2400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C64FB5-D288-4F03-ADCC-E626DC43EAA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450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cap="small" dirty="0">
                <a:solidFill>
                  <a:srgbClr val="006600"/>
                </a:solidFill>
                <a:latin typeface="Times New Roman" pitchFamily="18" charset="0"/>
              </a:rPr>
              <a:t>2020 Advocacy Update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17638"/>
            <a:ext cx="8382000" cy="4525963"/>
          </a:xfrm>
        </p:spPr>
        <p:txBody>
          <a:bodyPr/>
          <a:lstStyle/>
          <a:p>
            <a:pPr marL="457200" lvl="1" indent="0" algn="ctr">
              <a:buNone/>
            </a:pPr>
            <a:r>
              <a:rPr lang="en-US" dirty="0">
                <a:solidFill>
                  <a:srgbClr val="006600"/>
                </a:solidFill>
              </a:rPr>
              <a:t>COVID-19/Emergency Response </a:t>
            </a:r>
          </a:p>
          <a:p>
            <a:pPr marL="457200" lvl="1" indent="0" algn="ctr">
              <a:buNone/>
            </a:pPr>
            <a:endParaRPr lang="en-US" sz="1200" dirty="0">
              <a:solidFill>
                <a:srgbClr val="006600"/>
              </a:solidFill>
            </a:endParaRPr>
          </a:p>
          <a:p>
            <a:pPr lvl="1"/>
            <a:r>
              <a:rPr lang="en-US" b="1" dirty="0"/>
              <a:t>Hazard Pay (</a:t>
            </a:r>
            <a:r>
              <a:rPr lang="en-US" dirty="0">
                <a:hlinkClick r:id="rId2"/>
              </a:rPr>
              <a:t>Act 136</a:t>
            </a:r>
            <a:r>
              <a:rPr lang="en-US" b="1" dirty="0"/>
              <a:t>) </a:t>
            </a:r>
          </a:p>
          <a:p>
            <a:pPr lvl="2"/>
            <a:r>
              <a:rPr lang="en-US" sz="2000" b="0" i="0" dirty="0">
                <a:solidFill>
                  <a:srgbClr val="333333"/>
                </a:solidFill>
                <a:effectLst/>
              </a:rPr>
              <a:t>Grant Program for health care employers whose employees were responding to COVID-19 from March 13, 2020 - May 15, 2020</a:t>
            </a:r>
          </a:p>
          <a:p>
            <a:pPr lvl="2"/>
            <a:r>
              <a:rPr lang="en-US" sz="2000" b="1" dirty="0">
                <a:solidFill>
                  <a:srgbClr val="333333"/>
                </a:solidFill>
              </a:rPr>
              <a:t>Round 2 Now Open! </a:t>
            </a:r>
            <a:r>
              <a:rPr lang="en-US" sz="2000" dirty="0">
                <a:hlinkClick r:id="rId3"/>
              </a:rPr>
              <a:t>https://dvha.vermont.gov/front-line-employees-hazard-pay-grant-program</a:t>
            </a:r>
            <a:r>
              <a:rPr lang="en-US" sz="2000" b="1" dirty="0"/>
              <a:t> </a:t>
            </a:r>
          </a:p>
          <a:p>
            <a:pPr marL="914400" lvl="2" indent="0">
              <a:buNone/>
            </a:pPr>
            <a:endParaRPr lang="en-US" sz="2000" b="1" dirty="0"/>
          </a:p>
          <a:p>
            <a:pPr lvl="1"/>
            <a:r>
              <a:rPr lang="en-US" b="1" dirty="0"/>
              <a:t>Liability Protections (</a:t>
            </a:r>
            <a:r>
              <a:rPr lang="en-US" dirty="0">
                <a:hlinkClick r:id="rId4"/>
              </a:rPr>
              <a:t>Addendum 9 to EO 01-20</a:t>
            </a:r>
            <a:r>
              <a:rPr lang="en-US" b="1" dirty="0"/>
              <a:t>) </a:t>
            </a:r>
          </a:p>
          <a:p>
            <a:pPr lvl="2"/>
            <a:r>
              <a:rPr lang="en-US" sz="2000" dirty="0"/>
              <a:t>Provides legal immunity for health care facilities, providers and volunteers who are providing COVID-19 related emergency management services or response activities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C64FB5-D288-4F03-ADCC-E626DC43EAA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961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567"/>
            <a:ext cx="8229600" cy="1143000"/>
          </a:xfrm>
        </p:spPr>
        <p:txBody>
          <a:bodyPr/>
          <a:lstStyle/>
          <a:p>
            <a:r>
              <a:rPr lang="en-US" sz="3600" b="1" cap="small" dirty="0">
                <a:solidFill>
                  <a:srgbClr val="006600"/>
                </a:solidFill>
                <a:latin typeface="Times New Roman" pitchFamily="18" charset="0"/>
              </a:rPr>
              <a:t>2020 Advocacy Update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166018"/>
            <a:ext cx="85725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>
                <a:solidFill>
                  <a:srgbClr val="006600"/>
                </a:solidFill>
              </a:rPr>
              <a:t>Strengthening Vermont’s Health Care Workforce </a:t>
            </a:r>
          </a:p>
          <a:p>
            <a:pPr lvl="1"/>
            <a:r>
              <a:rPr lang="en-US" b="1" dirty="0"/>
              <a:t>Primary Care and Nursing Scholarships (</a:t>
            </a:r>
            <a:r>
              <a:rPr lang="en-US" dirty="0">
                <a:hlinkClick r:id="rId2"/>
              </a:rPr>
              <a:t>H. 607</a:t>
            </a:r>
            <a:r>
              <a:rPr lang="en-US" b="1" dirty="0"/>
              <a:t>) </a:t>
            </a:r>
          </a:p>
          <a:p>
            <a:pPr lvl="2"/>
            <a:r>
              <a:rPr lang="en-US" sz="2000" dirty="0"/>
              <a:t>Provides in-state medical school tuition for 5-third year and 5-fourth year medical students who commit to practicing primary care in an underserved area of the state (sunsets after 1 year) </a:t>
            </a:r>
          </a:p>
          <a:p>
            <a:pPr lvl="2"/>
            <a:r>
              <a:rPr lang="en-US" sz="2000" dirty="0"/>
              <a:t>Commits funding to nursing scholarships through VSAC</a:t>
            </a:r>
            <a:endParaRPr lang="en-US" dirty="0"/>
          </a:p>
          <a:p>
            <a:pPr lvl="1"/>
            <a:r>
              <a:rPr lang="en-US" b="1" dirty="0"/>
              <a:t>Modernizing Physician Assistant Licensure </a:t>
            </a:r>
            <a:r>
              <a:rPr lang="en-US" dirty="0"/>
              <a:t>(</a:t>
            </a:r>
            <a:r>
              <a:rPr lang="en-US" dirty="0">
                <a:hlinkClick r:id="rId3"/>
              </a:rPr>
              <a:t>Act 123</a:t>
            </a:r>
            <a:r>
              <a:rPr lang="en-US" dirty="0"/>
              <a:t>) </a:t>
            </a:r>
          </a:p>
          <a:p>
            <a:pPr lvl="2"/>
            <a:r>
              <a:rPr lang="en-US" sz="2000" dirty="0">
                <a:solidFill>
                  <a:srgbClr val="202020"/>
                </a:solidFill>
              </a:rPr>
              <a:t>D</a:t>
            </a:r>
            <a:r>
              <a:rPr lang="en-US" sz="2000" b="0" i="0" dirty="0">
                <a:solidFill>
                  <a:srgbClr val="202020"/>
                </a:solidFill>
                <a:effectLst/>
              </a:rPr>
              <a:t>elegation agreements with primary and secondary supervising physicians</a:t>
            </a:r>
            <a:r>
              <a:rPr lang="en-US" sz="2000" b="0" i="0" dirty="0">
                <a:solidFill>
                  <a:srgbClr val="202020"/>
                </a:solidFill>
                <a:effectLst/>
                <a:sym typeface="Wingdings" panose="05000000000000000000" pitchFamily="2" charset="2"/>
              </a:rPr>
              <a:t> a</a:t>
            </a:r>
            <a:r>
              <a:rPr lang="en-US" sz="2000" b="0" i="0" dirty="0">
                <a:solidFill>
                  <a:srgbClr val="202020"/>
                </a:solidFill>
                <a:effectLst/>
              </a:rPr>
              <a:t> practice agreement signed by one practice-identified physician</a:t>
            </a:r>
          </a:p>
          <a:p>
            <a:pPr lvl="2"/>
            <a:r>
              <a:rPr lang="en-US" sz="2000" b="0" i="0" dirty="0">
                <a:solidFill>
                  <a:srgbClr val="202020"/>
                </a:solidFill>
                <a:effectLst/>
              </a:rPr>
              <a:t>Practice agreements specifies the process for communication, availability, decision-making and periodic joint evaluation of the PA’s service</a:t>
            </a:r>
          </a:p>
          <a:p>
            <a:pPr lvl="2"/>
            <a:r>
              <a:rPr lang="en-US" sz="2000" b="0" i="0" dirty="0">
                <a:solidFill>
                  <a:srgbClr val="202020"/>
                </a:solidFill>
                <a:effectLst/>
              </a:rPr>
              <a:t>Removes physician liability for PA practice 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C64FB5-D288-4F03-ADCC-E626DC43EAA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499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567"/>
            <a:ext cx="8229600" cy="1143000"/>
          </a:xfrm>
        </p:spPr>
        <p:txBody>
          <a:bodyPr/>
          <a:lstStyle/>
          <a:p>
            <a:r>
              <a:rPr lang="en-US" sz="3600" b="1" cap="small" dirty="0">
                <a:solidFill>
                  <a:srgbClr val="006600"/>
                </a:solidFill>
                <a:latin typeface="Times New Roman" pitchFamily="18" charset="0"/>
              </a:rPr>
              <a:t>2020 Advocacy Update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166018"/>
            <a:ext cx="8572500" cy="5310982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>
                <a:solidFill>
                  <a:srgbClr val="006600"/>
                </a:solidFill>
              </a:rPr>
              <a:t>Strengthening Vermont’s Health Care Workforce </a:t>
            </a:r>
          </a:p>
          <a:p>
            <a:pPr lvl="1"/>
            <a:r>
              <a:rPr lang="en-US" b="1" dirty="0"/>
              <a:t>Prescribing Authority for Pharmacists (</a:t>
            </a:r>
            <a:r>
              <a:rPr lang="en-US" b="1" dirty="0">
                <a:hlinkClick r:id="rId2"/>
              </a:rPr>
              <a:t>S. 220</a:t>
            </a:r>
            <a:r>
              <a:rPr lang="en-US" b="1" dirty="0"/>
              <a:t>)</a:t>
            </a:r>
          </a:p>
          <a:p>
            <a:pPr lvl="2"/>
            <a:r>
              <a:rPr lang="en-US" dirty="0"/>
              <a:t>Authorizes prescribing by pharmacists according to a state protocol approved by the Commissioner of Health for</a:t>
            </a:r>
          </a:p>
          <a:p>
            <a:pPr lvl="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02020"/>
                </a:solidFill>
                <a:effectLst/>
              </a:rPr>
              <a:t>opioid antagonists;</a:t>
            </a:r>
          </a:p>
          <a:p>
            <a:pPr lvl="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02020"/>
                </a:solidFill>
                <a:effectLst/>
              </a:rPr>
              <a:t>epinephrine auto-injectors;</a:t>
            </a:r>
          </a:p>
          <a:p>
            <a:pPr lvl="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02020"/>
                </a:solidFill>
                <a:effectLst/>
              </a:rPr>
              <a:t>tobacco cessation products;</a:t>
            </a:r>
          </a:p>
          <a:p>
            <a:pPr lvl="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02020"/>
                </a:solidFill>
                <a:effectLst/>
              </a:rPr>
              <a:t>tuberculin purified protein derivative products;</a:t>
            </a:r>
          </a:p>
          <a:p>
            <a:pPr lvl="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02020"/>
                </a:solidFill>
                <a:effectLst/>
              </a:rPr>
              <a:t>self-administered hormonal contraceptives;</a:t>
            </a:r>
          </a:p>
          <a:p>
            <a:pPr lvl="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02020"/>
                </a:solidFill>
                <a:effectLst/>
              </a:rPr>
              <a:t>dietary fluoride supplements;</a:t>
            </a:r>
          </a:p>
          <a:p>
            <a:pPr lvl="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02020"/>
                </a:solidFill>
                <a:effectLst/>
              </a:rPr>
              <a:t>influenza vaccines;</a:t>
            </a:r>
          </a:p>
          <a:p>
            <a:pPr lvl="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02020"/>
                </a:solidFill>
                <a:effectLst/>
              </a:rPr>
              <a:t>emergency prescribing of albuterol or glucagon while contacting EMS;</a:t>
            </a:r>
          </a:p>
          <a:p>
            <a:pPr lvl="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02020"/>
                </a:solidFill>
                <a:effectLst/>
              </a:rPr>
              <a:t>tests for SARS-</a:t>
            </a:r>
            <a:r>
              <a:rPr lang="en-US" sz="1400" b="0" i="0" dirty="0" err="1">
                <a:solidFill>
                  <a:srgbClr val="202020"/>
                </a:solidFill>
                <a:effectLst/>
              </a:rPr>
              <a:t>CoV</a:t>
            </a:r>
            <a:r>
              <a:rPr lang="en-US" sz="1400" b="0" i="0" dirty="0">
                <a:solidFill>
                  <a:srgbClr val="202020"/>
                </a:solidFill>
                <a:effectLst/>
              </a:rPr>
              <a:t> for asymptomatic individuals; and</a:t>
            </a:r>
          </a:p>
          <a:p>
            <a:pPr lvl="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02020"/>
                </a:solidFill>
                <a:effectLst/>
              </a:rPr>
              <a:t>an appropriate vaccine to mitigate the effects on public health after finding that existing channels for vaccine administration are insufficient to meet the public health need.</a:t>
            </a:r>
          </a:p>
          <a:p>
            <a:pPr lvl="2"/>
            <a:r>
              <a:rPr lang="en-US" dirty="0"/>
              <a:t>accessory-type devices, e.g. spacers, needles</a:t>
            </a:r>
          </a:p>
          <a:p>
            <a:pPr lvl="2"/>
            <a:r>
              <a:rPr lang="en-US" dirty="0"/>
              <a:t>over-the-counter drugs to reduce cost to the patient</a:t>
            </a:r>
          </a:p>
          <a:p>
            <a:pPr lvl="2"/>
            <a:r>
              <a:rPr lang="en-US" dirty="0"/>
              <a:t>5-day extensions of medications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C64FB5-D288-4F03-ADCC-E626DC43EAA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941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22783</TotalTime>
  <Words>1273</Words>
  <Application>Microsoft Office PowerPoint</Application>
  <PresentationFormat>On-screen Show (4:3)</PresentationFormat>
  <Paragraphs>226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Symbol</vt:lpstr>
      <vt:lpstr>Times New Roman</vt:lpstr>
      <vt:lpstr>Office Theme</vt:lpstr>
      <vt:lpstr>1_Office Theme</vt:lpstr>
      <vt:lpstr>PowerPoint Presentation</vt:lpstr>
      <vt:lpstr>About us </vt:lpstr>
      <vt:lpstr>PowerPoint Presentation</vt:lpstr>
      <vt:lpstr>PowerPoint Presentation</vt:lpstr>
      <vt:lpstr>2020 Advocacy Update</vt:lpstr>
      <vt:lpstr>2020 Advocacy Update</vt:lpstr>
      <vt:lpstr>2020 Advocacy Update</vt:lpstr>
      <vt:lpstr>2020 Advocacy Update</vt:lpstr>
      <vt:lpstr>2020 Advocacy Update</vt:lpstr>
      <vt:lpstr>2020 Advocacy Update</vt:lpstr>
      <vt:lpstr>2020 Advocacy Update</vt:lpstr>
      <vt:lpstr>2020 Advocacy Update   </vt:lpstr>
      <vt:lpstr>2020 Advocacy Update   </vt:lpstr>
      <vt:lpstr>2021 Agenda</vt:lpstr>
      <vt:lpstr>2021 Agenda </vt:lpstr>
      <vt:lpstr>2021 agenda </vt:lpstr>
      <vt:lpstr>2021 agenda </vt:lpstr>
      <vt:lpstr>Stay Informed! </vt:lpstr>
      <vt:lpstr>Who We Are:  Physician Leaders</vt:lpstr>
      <vt:lpstr>Who We Are:  Staff </vt:lpstr>
      <vt:lpstr>What we do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Paying for Health Care Reform: Single Payer vs. Democratic Candidates’ Proposals</dc:title>
  <dc:creator>Len Rodberg</dc:creator>
  <cp:lastModifiedBy>Jill Sudhoff-Guerin</cp:lastModifiedBy>
  <cp:revision>1077</cp:revision>
  <cp:lastPrinted>2018-04-02T13:21:28Z</cp:lastPrinted>
  <dcterms:created xsi:type="dcterms:W3CDTF">2008-01-01T23:29:41Z</dcterms:created>
  <dcterms:modified xsi:type="dcterms:W3CDTF">2020-10-19T17:29:13Z</dcterms:modified>
</cp:coreProperties>
</file>