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54"/>
  </p:notesMasterIdLst>
  <p:handoutMasterIdLst>
    <p:handoutMasterId r:id="rId55"/>
  </p:handoutMasterIdLst>
  <p:sldIdLst>
    <p:sldId id="284" r:id="rId5"/>
    <p:sldId id="340" r:id="rId6"/>
    <p:sldId id="297" r:id="rId7"/>
    <p:sldId id="299" r:id="rId8"/>
    <p:sldId id="342" r:id="rId9"/>
    <p:sldId id="301" r:id="rId10"/>
    <p:sldId id="302" r:id="rId11"/>
    <p:sldId id="303" r:id="rId12"/>
    <p:sldId id="304" r:id="rId13"/>
    <p:sldId id="305" r:id="rId14"/>
    <p:sldId id="349" r:id="rId15"/>
    <p:sldId id="307" r:id="rId16"/>
    <p:sldId id="306" r:id="rId17"/>
    <p:sldId id="309" r:id="rId18"/>
    <p:sldId id="294" r:id="rId19"/>
    <p:sldId id="315" r:id="rId20"/>
    <p:sldId id="311" r:id="rId21"/>
    <p:sldId id="312" r:id="rId22"/>
    <p:sldId id="316" r:id="rId23"/>
    <p:sldId id="317" r:id="rId24"/>
    <p:sldId id="346" r:id="rId25"/>
    <p:sldId id="353" r:id="rId26"/>
    <p:sldId id="360" r:id="rId27"/>
    <p:sldId id="354" r:id="rId28"/>
    <p:sldId id="355" r:id="rId29"/>
    <p:sldId id="356" r:id="rId30"/>
    <p:sldId id="318" r:id="rId31"/>
    <p:sldId id="314" r:id="rId32"/>
    <p:sldId id="352" r:id="rId33"/>
    <p:sldId id="323" r:id="rId34"/>
    <p:sldId id="320" r:id="rId35"/>
    <p:sldId id="321" r:id="rId36"/>
    <p:sldId id="322" r:id="rId37"/>
    <p:sldId id="324" r:id="rId38"/>
    <p:sldId id="348" r:id="rId39"/>
    <p:sldId id="362" r:id="rId40"/>
    <p:sldId id="328" r:id="rId41"/>
    <p:sldId id="361" r:id="rId42"/>
    <p:sldId id="326" r:id="rId43"/>
    <p:sldId id="329" r:id="rId44"/>
    <p:sldId id="363" r:id="rId45"/>
    <p:sldId id="339" r:id="rId46"/>
    <p:sldId id="331" r:id="rId47"/>
    <p:sldId id="333" r:id="rId48"/>
    <p:sldId id="334" r:id="rId49"/>
    <p:sldId id="358" r:id="rId50"/>
    <p:sldId id="335" r:id="rId51"/>
    <p:sldId id="337" r:id="rId52"/>
    <p:sldId id="338" r:id="rId53"/>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2" pos="2448" userDrawn="1">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69">
          <p15:clr>
            <a:srgbClr val="A4A3A4"/>
          </p15:clr>
        </p15:guide>
        <p15:guide id="8" orient="horz" pos="2428">
          <p15:clr>
            <a:srgbClr val="A4A3A4"/>
          </p15:clr>
        </p15:guide>
        <p15:guide id="9" orient="horz" pos="1350">
          <p15:clr>
            <a:srgbClr val="A4A3A4"/>
          </p15:clr>
        </p15:guide>
        <p15:guide id="10" pos="467">
          <p15:clr>
            <a:srgbClr val="A4A3A4"/>
          </p15:clr>
        </p15:guide>
        <p15:guide id="11" pos="687">
          <p15:clr>
            <a:srgbClr val="A4A3A4"/>
          </p15:clr>
        </p15:guide>
        <p15:guide id="12" orient="horz" pos="1690">
          <p15:clr>
            <a:srgbClr val="A4A3A4"/>
          </p15:clr>
        </p15:guide>
        <p15:guide id="13" orient="horz" pos="2916">
          <p15:clr>
            <a:srgbClr val="A4A3A4"/>
          </p15:clr>
        </p15:guide>
        <p15:guide id="14" pos="2224">
          <p15:clr>
            <a:srgbClr val="A4A3A4"/>
          </p15:clr>
        </p15:guide>
        <p15:guide id="15" pos="550">
          <p15:clr>
            <a:srgbClr val="A4A3A4"/>
          </p15:clr>
        </p15:guide>
        <p15:guide id="16" pos="2879">
          <p15:clr>
            <a:srgbClr val="A4A3A4"/>
          </p15:clr>
        </p15:guide>
        <p15:guide id="17" orient="horz" pos="2956">
          <p15:clr>
            <a:srgbClr val="A4A3A4"/>
          </p15:clr>
        </p15:guide>
        <p15:guide id="18" pos="1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663"/>
    <a:srgbClr val="595959"/>
    <a:srgbClr val="009DDC"/>
    <a:srgbClr val="FFC000"/>
    <a:srgbClr val="000000"/>
    <a:srgbClr val="C1D82F"/>
    <a:srgbClr val="FFFFFF"/>
    <a:srgbClr val="7B629C"/>
    <a:srgbClr val="78738B"/>
    <a:srgbClr val="4131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29" autoAdjust="0"/>
    <p:restoredTop sz="95282" autoAdjust="0"/>
  </p:normalViewPr>
  <p:slideViewPr>
    <p:cSldViewPr snapToGrid="0" snapToObjects="1" showGuides="1">
      <p:cViewPr varScale="1">
        <p:scale>
          <a:sx n="69" d="100"/>
          <a:sy n="69" d="100"/>
        </p:scale>
        <p:origin x="780" y="66"/>
      </p:cViewPr>
      <p:guideLst>
        <p:guide orient="horz" pos="800"/>
        <p:guide pos="2448"/>
        <p:guide orient="horz" pos="1799"/>
        <p:guide orient="horz" pos="2124"/>
        <p:guide orient="horz" pos="2600"/>
        <p:guide orient="horz" pos="1630"/>
        <p:guide orient="horz" pos="1869"/>
        <p:guide orient="horz" pos="2428"/>
        <p:guide orient="horz" pos="1350"/>
        <p:guide pos="467"/>
        <p:guide pos="687"/>
        <p:guide orient="horz" pos="1690"/>
        <p:guide orient="horz" pos="2916"/>
        <p:guide pos="2224"/>
        <p:guide pos="550"/>
        <p:guide pos="2879"/>
        <p:guide orient="horz" pos="2956"/>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28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r>
              <a:rPr lang="en-US" sz="1600" dirty="0">
                <a:solidFill>
                  <a:schemeClr val="tx2"/>
                </a:solidFill>
              </a:rPr>
              <a:t>Percent of</a:t>
            </a:r>
            <a:r>
              <a:rPr lang="en-US" sz="1600" baseline="0" dirty="0">
                <a:solidFill>
                  <a:schemeClr val="tx2"/>
                </a:solidFill>
              </a:rPr>
              <a:t> Physicians </a:t>
            </a:r>
            <a:r>
              <a:rPr lang="en-US" sz="1600" dirty="0">
                <a:solidFill>
                  <a:schemeClr val="tx2"/>
                </a:solidFill>
              </a:rPr>
              <a:t>Reporting at Least One
Symptom of Burnout</a:t>
            </a:r>
          </a:p>
        </c:rich>
      </c:tx>
      <c:layout>
        <c:manualLayout>
          <c:xMode val="edge"/>
          <c:yMode val="edge"/>
          <c:x val="0.2631641878098571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Reported at Least One
Symptom of Burnout</c:v>
                </c:pt>
              </c:strCache>
            </c:strRef>
          </c:tx>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191-4E68-979F-E39DBA279200}"/>
                </c:ext>
              </c:extLst>
            </c:dLbl>
            <c:dLbl>
              <c:idx val="1"/>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191-4E68-979F-E39DBA279200}"/>
                </c:ext>
              </c:extLst>
            </c:dLbl>
            <c:dLbl>
              <c:idx val="2"/>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6191-4E68-979F-E39DBA27920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2014</c:v>
                </c:pt>
                <c:pt idx="2">
                  <c:v>2017</c:v>
                </c:pt>
              </c:numCache>
            </c:numRef>
          </c:cat>
          <c:val>
            <c:numRef>
              <c:f>Sheet1!$B$2:$B$4</c:f>
              <c:numCache>
                <c:formatCode>General</c:formatCode>
                <c:ptCount val="3"/>
                <c:pt idx="0">
                  <c:v>0.45500000000000002</c:v>
                </c:pt>
                <c:pt idx="1">
                  <c:v>0.54400000000000004</c:v>
                </c:pt>
                <c:pt idx="2">
                  <c:v>0.439</c:v>
                </c:pt>
              </c:numCache>
            </c:numRef>
          </c:val>
          <c:extLst>
            <c:ext xmlns:c16="http://schemas.microsoft.com/office/drawing/2014/chart" uri="{C3380CC4-5D6E-409C-BE32-E72D297353CC}">
              <c16:uniqueId val="{00000000-6191-4E68-979F-E39DBA279200}"/>
            </c:ext>
          </c:extLst>
        </c:ser>
        <c:dLbls>
          <c:showLegendKey val="0"/>
          <c:showVal val="0"/>
          <c:showCatName val="0"/>
          <c:showSerName val="0"/>
          <c:showPercent val="0"/>
          <c:showBubbleSize val="0"/>
        </c:dLbls>
        <c:gapWidth val="219"/>
        <c:overlap val="-27"/>
        <c:axId val="460815728"/>
        <c:axId val="460816712"/>
      </c:barChart>
      <c:catAx>
        <c:axId val="460815728"/>
        <c:scaling>
          <c:orientation val="minMax"/>
        </c:scaling>
        <c:delete val="0"/>
        <c:axPos val="b"/>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60816712"/>
        <c:crosses val="autoZero"/>
        <c:auto val="1"/>
        <c:lblAlgn val="ctr"/>
        <c:lblOffset val="100"/>
        <c:noMultiLvlLbl val="0"/>
      </c:catAx>
      <c:valAx>
        <c:axId val="46081671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6081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1/3/2020</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dirty="0"/>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1/3/2020</a:t>
            </a:fld>
            <a:endParaRPr lang="en-US" dirty="0"/>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dirty="0"/>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dirty="0"/>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473339">
              <a:defRPr/>
            </a:pPr>
            <a:fld id="{21633E5F-3683-0140-832F-D6B972C1BC5D}" type="slidenum">
              <a:rPr lang="en-US">
                <a:solidFill>
                  <a:prstClr val="black"/>
                </a:solidFill>
                <a:latin typeface="Calibri"/>
              </a:rPr>
              <a:pPr defTabSz="473339">
                <a:defRPr/>
              </a:pPr>
              <a:t>1</a:t>
            </a:fld>
            <a:endParaRPr lang="en-US" dirty="0">
              <a:solidFill>
                <a:prstClr val="black"/>
              </a:solidFill>
              <a:latin typeface="Calibri"/>
            </a:endParaRPr>
          </a:p>
        </p:txBody>
      </p:sp>
    </p:spTree>
    <p:extLst>
      <p:ext uri="{BB962C8B-B14F-4D97-AF65-F5344CB8AC3E}">
        <p14:creationId xmlns:p14="http://schemas.microsoft.com/office/powerpoint/2010/main" val="304055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174" name="Shape 17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31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124" name="Shape 12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54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31</a:t>
            </a:fld>
            <a:endParaRPr lang="en-US" dirty="0"/>
          </a:p>
        </p:txBody>
      </p:sp>
    </p:spTree>
    <p:extLst>
      <p:ext uri="{BB962C8B-B14F-4D97-AF65-F5344CB8AC3E}">
        <p14:creationId xmlns:p14="http://schemas.microsoft.com/office/powerpoint/2010/main" val="19027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32</a:t>
            </a:fld>
            <a:endParaRPr lang="en-US" dirty="0"/>
          </a:p>
        </p:txBody>
      </p:sp>
    </p:spTree>
    <p:extLst>
      <p:ext uri="{BB962C8B-B14F-4D97-AF65-F5344CB8AC3E}">
        <p14:creationId xmlns:p14="http://schemas.microsoft.com/office/powerpoint/2010/main" val="264088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36</a:t>
            </a:fld>
            <a:endParaRPr lang="en-US" dirty="0"/>
          </a:p>
        </p:txBody>
      </p:sp>
    </p:spTree>
    <p:extLst>
      <p:ext uri="{BB962C8B-B14F-4D97-AF65-F5344CB8AC3E}">
        <p14:creationId xmlns:p14="http://schemas.microsoft.com/office/powerpoint/2010/main" val="1742644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42</a:t>
            </a:fld>
            <a:endParaRPr lang="en-US" dirty="0"/>
          </a:p>
        </p:txBody>
      </p:sp>
    </p:spTree>
    <p:extLst>
      <p:ext uri="{BB962C8B-B14F-4D97-AF65-F5344CB8AC3E}">
        <p14:creationId xmlns:p14="http://schemas.microsoft.com/office/powerpoint/2010/main" val="104785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43</a:t>
            </a:fld>
            <a:endParaRPr lang="en-US" dirty="0"/>
          </a:p>
        </p:txBody>
      </p:sp>
    </p:spTree>
    <p:extLst>
      <p:ext uri="{BB962C8B-B14F-4D97-AF65-F5344CB8AC3E}">
        <p14:creationId xmlns:p14="http://schemas.microsoft.com/office/powerpoint/2010/main" val="4018478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45</a:t>
            </a:fld>
            <a:endParaRPr lang="en-US" dirty="0"/>
          </a:p>
        </p:txBody>
      </p:sp>
    </p:spTree>
    <p:extLst>
      <p:ext uri="{BB962C8B-B14F-4D97-AF65-F5344CB8AC3E}">
        <p14:creationId xmlns:p14="http://schemas.microsoft.com/office/powerpoint/2010/main" val="38050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9</a:t>
            </a:fld>
            <a:endParaRPr lang="en-US" dirty="0"/>
          </a:p>
        </p:txBody>
      </p:sp>
    </p:spTree>
    <p:extLst>
      <p:ext uri="{BB962C8B-B14F-4D97-AF65-F5344CB8AC3E}">
        <p14:creationId xmlns:p14="http://schemas.microsoft.com/office/powerpoint/2010/main" val="302355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10</a:t>
            </a:fld>
            <a:endParaRPr lang="en-US" dirty="0"/>
          </a:p>
        </p:txBody>
      </p:sp>
    </p:spTree>
    <p:extLst>
      <p:ext uri="{BB962C8B-B14F-4D97-AF65-F5344CB8AC3E}">
        <p14:creationId xmlns:p14="http://schemas.microsoft.com/office/powerpoint/2010/main" val="194819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13</a:t>
            </a:fld>
            <a:endParaRPr lang="en-US" dirty="0"/>
          </a:p>
        </p:txBody>
      </p:sp>
    </p:spTree>
    <p:extLst>
      <p:ext uri="{BB962C8B-B14F-4D97-AF65-F5344CB8AC3E}">
        <p14:creationId xmlns:p14="http://schemas.microsoft.com/office/powerpoint/2010/main" val="363571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17</a:t>
            </a:fld>
            <a:endParaRPr lang="en-US" dirty="0"/>
          </a:p>
        </p:txBody>
      </p:sp>
    </p:spTree>
    <p:extLst>
      <p:ext uri="{BB962C8B-B14F-4D97-AF65-F5344CB8AC3E}">
        <p14:creationId xmlns:p14="http://schemas.microsoft.com/office/powerpoint/2010/main" val="81112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120" name="Shape 12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98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120" name="Shape 12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617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138" name="Shape 138"/>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40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156" name="Shape 1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038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3663464"/>
            <a:ext cx="6858000" cy="956688"/>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p:cNvSpPr>
            <a:spLocks noGrp="1"/>
          </p:cNvSpPr>
          <p:nvPr>
            <p:ph type="title"/>
          </p:nvPr>
        </p:nvSpPr>
        <p:spPr>
          <a:xfrm>
            <a:off x="743689" y="1953948"/>
            <a:ext cx="7643094" cy="1643620"/>
          </a:xfrm>
        </p:spPr>
        <p:txBody>
          <a:bodyPr anchor="ctr">
            <a:normAutofit/>
          </a:bodyPr>
          <a:lstStyle>
            <a:lvl1pPr algn="ctr">
              <a:lnSpc>
                <a:spcPct val="90000"/>
              </a:lnSpc>
              <a:defRPr sz="36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A4C49818-F702-864F-BCCF-30FB62494F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5335" y="353505"/>
            <a:ext cx="1862735" cy="805991"/>
          </a:xfrm>
          <a:prstGeom prst="rect">
            <a:avLst/>
          </a:prstGeom>
        </p:spPr>
      </p:pic>
    </p:spTree>
    <p:extLst>
      <p:ext uri="{BB962C8B-B14F-4D97-AF65-F5344CB8AC3E}">
        <p14:creationId xmlns:p14="http://schemas.microsoft.com/office/powerpoint/2010/main" val="148099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9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3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6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701226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7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8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9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2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pic>
        <p:nvPicPr>
          <p:cNvPr id="13" name="Picture 12">
            <a:extLst>
              <a:ext uri="{FF2B5EF4-FFF2-40B4-BE49-F238E27FC236}">
                <a16:creationId xmlns:a16="http://schemas.microsoft.com/office/drawing/2014/main" id="{DF4D0F52-C332-CB49-AE5E-F57850035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5000" y="1864803"/>
            <a:ext cx="2794000" cy="12065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20675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353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Rectangle 6"/>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4" name="Rectangle 3"/>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34317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Only">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90686"/>
            <a:ext cx="9144000" cy="456639"/>
          </a:xfrm>
          <a:prstGeom prst="rect">
            <a:avLst/>
          </a:prstGeom>
          <a:solidFill>
            <a:srgbClr val="E0E0E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138131"/>
            <a:ext cx="7886700" cy="897710"/>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628650" y="1137441"/>
            <a:ext cx="7886700" cy="3481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0281"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rgbClr val="452663"/>
                </a:solidFill>
                <a:latin typeface="Arial" charset="0"/>
                <a:ea typeface="Arial" charset="0"/>
                <a:cs typeface="Arial" charset="0"/>
              </a:rPr>
              <a:t>© 2019 American Medical Association. All rights reserved.</a:t>
            </a:r>
          </a:p>
        </p:txBody>
      </p:sp>
      <p:pic>
        <p:nvPicPr>
          <p:cNvPr id="11" name="Picture 10">
            <a:extLst>
              <a:ext uri="{FF2B5EF4-FFF2-40B4-BE49-F238E27FC236}">
                <a16:creationId xmlns:a16="http://schemas.microsoft.com/office/drawing/2014/main" id="{EB001817-EFE2-6642-8F3A-4C4B693F4DB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007747" y="4748687"/>
            <a:ext cx="910010" cy="366532"/>
          </a:xfrm>
          <a:prstGeom prst="rect">
            <a:avLst/>
          </a:prstGeom>
        </p:spPr>
      </p:pic>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9" r:id="rId4"/>
    <p:sldLayoutId id="2147483743" r:id="rId5"/>
    <p:sldLayoutId id="2147483744" r:id="rId6"/>
    <p:sldLayoutId id="2147483745" r:id="rId7"/>
    <p:sldLayoutId id="2147483719"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6" r:id="rId17"/>
    <p:sldLayoutId id="2147483737" r:id="rId18"/>
    <p:sldLayoutId id="2147483740" r:id="rId19"/>
    <p:sldLayoutId id="2147483741" r:id="rId20"/>
    <p:sldLayoutId id="2147483747" r:id="rId21"/>
    <p:sldLayoutId id="2147483748" r:id="rId22"/>
    <p:sldLayoutId id="2147483749" r:id="rId23"/>
    <p:sldLayoutId id="2147483751" r:id="rId24"/>
    <p:sldLayoutId id="2147483725" r:id="rId25"/>
  </p:sldLayoutIdLst>
  <p:hf hdr="0" ftr="0" dt="0"/>
  <p:txStyles>
    <p:titleStyle>
      <a:lvl1pPr algn="l" defTabSz="914400"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11/1475-6773.1246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dhub.ama-assn.org/steps-forward/module/270255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dhub.ama-assn.org/steps-forward/module/270255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hub.ama-assn.org/steps-forward/module/270255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dhub.ama-assn.org/steps-forward/module/270255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dhub.ama-assn.org/steps-forward/module/270255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hyperlink" Target="http://bulletin.facs.org/2019/08/a-sense-of-belonging-and-community-can-mitigate-physician-burnout/"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mailto:michael.tutty@ama-assn.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43000" y="3857625"/>
            <a:ext cx="6858000" cy="712020"/>
          </a:xfrm>
        </p:spPr>
        <p:txBody>
          <a:bodyPr/>
          <a:lstStyle/>
          <a:p>
            <a:r>
              <a:rPr lang="en-US" dirty="0"/>
              <a:t>November 1, 2019</a:t>
            </a:r>
          </a:p>
        </p:txBody>
      </p:sp>
      <p:sp>
        <p:nvSpPr>
          <p:cNvPr id="3" name="Title 2"/>
          <p:cNvSpPr>
            <a:spLocks noGrp="1"/>
          </p:cNvSpPr>
          <p:nvPr>
            <p:ph type="title"/>
          </p:nvPr>
        </p:nvSpPr>
        <p:spPr>
          <a:xfrm>
            <a:off x="152400" y="1504950"/>
            <a:ext cx="8772525" cy="2092617"/>
          </a:xfrm>
        </p:spPr>
        <p:txBody>
          <a:bodyPr>
            <a:normAutofit/>
          </a:bodyPr>
          <a:lstStyle/>
          <a:p>
            <a:br>
              <a:rPr lang="en-US" dirty="0"/>
            </a:br>
            <a:r>
              <a:rPr lang="en-US" sz="3200" dirty="0"/>
              <a:t>Clinician Wellness Summit:</a:t>
            </a:r>
            <a:br>
              <a:rPr lang="en-US" sz="3200" dirty="0"/>
            </a:br>
            <a:r>
              <a:rPr lang="en-US" sz="3200" dirty="0"/>
              <a:t> How do we support our clinicians being able to care for their patients? </a:t>
            </a:r>
          </a:p>
        </p:txBody>
      </p:sp>
    </p:spTree>
    <p:extLst>
      <p:ext uri="{BB962C8B-B14F-4D97-AF65-F5344CB8AC3E}">
        <p14:creationId xmlns:p14="http://schemas.microsoft.com/office/powerpoint/2010/main" val="364059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nfammed.org/content/15/5/419/F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649" y="894022"/>
            <a:ext cx="5212334" cy="33350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38131"/>
            <a:ext cx="7886700" cy="578620"/>
          </a:xfrm>
        </p:spPr>
        <p:txBody>
          <a:bodyPr>
            <a:normAutofit/>
          </a:bodyPr>
          <a:lstStyle/>
          <a:p>
            <a:r>
              <a:rPr lang="en-US" dirty="0"/>
              <a:t>“Pajama Time”: Saturday nights belong to EHRs</a:t>
            </a:r>
          </a:p>
        </p:txBody>
      </p:sp>
      <p:sp>
        <p:nvSpPr>
          <p:cNvPr id="7" name="Oval 6"/>
          <p:cNvSpPr/>
          <p:nvPr/>
        </p:nvSpPr>
        <p:spPr>
          <a:xfrm>
            <a:off x="5844549" y="1919038"/>
            <a:ext cx="742950" cy="742950"/>
          </a:xfrm>
          <a:prstGeom prst="ellipse">
            <a:avLst/>
          </a:prstGeom>
          <a:noFill/>
          <a:ln w="12700">
            <a:solidFill>
              <a:srgbClr val="FF0000">
                <a:alpha val="85000"/>
              </a:srgbClr>
            </a:solidFill>
          </a:ln>
        </p:spPr>
        <p:style>
          <a:lnRef idx="1">
            <a:schemeClr val="accent1"/>
          </a:lnRef>
          <a:fillRef idx="3">
            <a:schemeClr val="accent1"/>
          </a:fillRef>
          <a:effectRef idx="2">
            <a:schemeClr val="accent1"/>
          </a:effectRef>
          <a:fontRef idx="minor">
            <a:schemeClr val="lt1"/>
          </a:fontRef>
        </p:style>
        <p:txBody>
          <a:bodyPr lIns="68558" tIns="34279" rIns="68558" bIns="34279" rtlCol="0" anchor="ctr"/>
          <a:lstStyle/>
          <a:p>
            <a:pPr algn="ctr"/>
            <a:endParaRPr lang="en-US" sz="1350" dirty="0">
              <a:solidFill>
                <a:srgbClr val="FFFFFF"/>
              </a:solidFill>
            </a:endParaRPr>
          </a:p>
        </p:txBody>
      </p:sp>
      <p:sp>
        <p:nvSpPr>
          <p:cNvPr id="8" name="TextBox 7"/>
          <p:cNvSpPr txBox="1"/>
          <p:nvPr/>
        </p:nvSpPr>
        <p:spPr>
          <a:xfrm>
            <a:off x="7273299" y="2094119"/>
            <a:ext cx="1314450" cy="369332"/>
          </a:xfrm>
          <a:prstGeom prst="rect">
            <a:avLst/>
          </a:prstGeom>
          <a:solidFill>
            <a:schemeClr val="bg1"/>
          </a:solidFill>
        </p:spPr>
        <p:txBody>
          <a:bodyPr wrap="square" rtlCol="0">
            <a:spAutoFit/>
          </a:bodyPr>
          <a:lstStyle/>
          <a:p>
            <a:r>
              <a:rPr lang="en-US" dirty="0">
                <a:solidFill>
                  <a:srgbClr val="C00000"/>
                </a:solidFill>
                <a:cs typeface="Arial"/>
              </a:rPr>
              <a:t>Date night</a:t>
            </a:r>
          </a:p>
        </p:txBody>
      </p:sp>
      <p:cxnSp>
        <p:nvCxnSpPr>
          <p:cNvPr id="9" name="Straight Arrow Connector 8"/>
          <p:cNvCxnSpPr/>
          <p:nvPr/>
        </p:nvCxnSpPr>
        <p:spPr>
          <a:xfrm flipH="1">
            <a:off x="6587499" y="2278785"/>
            <a:ext cx="685800" cy="11729"/>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787399" y="2865188"/>
            <a:ext cx="742950" cy="742950"/>
          </a:xfrm>
          <a:prstGeom prst="ellipse">
            <a:avLst/>
          </a:prstGeom>
          <a:noFill/>
          <a:ln w="12700">
            <a:solidFill>
              <a:schemeClr val="tx2">
                <a:alpha val="85000"/>
              </a:schemeClr>
            </a:solidFill>
          </a:ln>
        </p:spPr>
        <p:style>
          <a:lnRef idx="1">
            <a:schemeClr val="accent1"/>
          </a:lnRef>
          <a:fillRef idx="3">
            <a:schemeClr val="accent1"/>
          </a:fillRef>
          <a:effectRef idx="2">
            <a:schemeClr val="accent1"/>
          </a:effectRef>
          <a:fontRef idx="minor">
            <a:schemeClr val="lt1"/>
          </a:fontRef>
        </p:style>
        <p:txBody>
          <a:bodyPr lIns="68550" tIns="34275" rIns="68550" bIns="34275" anchor="ctr"/>
          <a:lstStyle/>
          <a:p>
            <a:pPr algn="ctr">
              <a:lnSpc>
                <a:spcPct val="100000"/>
              </a:lnSpc>
              <a:defRPr/>
            </a:pPr>
            <a:endParaRPr lang="en-US" sz="1350" dirty="0">
              <a:solidFill>
                <a:schemeClr val="tx2"/>
              </a:solidFill>
            </a:endParaRPr>
          </a:p>
        </p:txBody>
      </p:sp>
      <p:sp>
        <p:nvSpPr>
          <p:cNvPr id="11" name="TextBox 10"/>
          <p:cNvSpPr txBox="1"/>
          <p:nvPr/>
        </p:nvSpPr>
        <p:spPr>
          <a:xfrm>
            <a:off x="7273299" y="3130531"/>
            <a:ext cx="1542469" cy="369332"/>
          </a:xfrm>
          <a:prstGeom prst="rect">
            <a:avLst/>
          </a:prstGeom>
          <a:solidFill>
            <a:schemeClr val="bg1"/>
          </a:solidFill>
        </p:spPr>
        <p:txBody>
          <a:bodyPr wrap="square" rtlCol="0">
            <a:spAutoFit/>
          </a:bodyPr>
          <a:lstStyle/>
          <a:p>
            <a:r>
              <a:rPr lang="en-US" dirty="0">
                <a:solidFill>
                  <a:srgbClr val="333399"/>
                </a:solidFill>
                <a:cs typeface="Arial"/>
              </a:rPr>
              <a:t>Week nights</a:t>
            </a:r>
          </a:p>
        </p:txBody>
      </p:sp>
      <p:sp>
        <p:nvSpPr>
          <p:cNvPr id="12" name="TextBox 11"/>
          <p:cNvSpPr txBox="1"/>
          <p:nvPr/>
        </p:nvSpPr>
        <p:spPr>
          <a:xfrm>
            <a:off x="387684" y="4275144"/>
            <a:ext cx="8368631" cy="369332"/>
          </a:xfrm>
          <a:prstGeom prst="rect">
            <a:avLst/>
          </a:prstGeom>
          <a:solidFill>
            <a:schemeClr val="bg1"/>
          </a:solidFill>
        </p:spPr>
        <p:txBody>
          <a:bodyPr wrap="square" rtlCol="0">
            <a:spAutoFit/>
          </a:bodyPr>
          <a:lstStyle/>
          <a:p>
            <a:r>
              <a:rPr lang="en-US" sz="900" dirty="0"/>
              <a:t>Brian G. Arndt, John W. Beasley, Michelle D. Watkinson, Jonathan L. Temte, Wen-Jan Tuan, Christine A. Sinsky, and Valerie J. Gilchrist, </a:t>
            </a:r>
            <a:r>
              <a:rPr lang="en-US" sz="900" i="1" dirty="0"/>
              <a:t>Tethered to the EHR: Primary Care Physician Workload Assessment Using EHR Event Log Data and Time-Motion Observations, </a:t>
            </a:r>
            <a:r>
              <a:rPr lang="en-US" sz="900" dirty="0"/>
              <a:t>Ann Fam Med September/October 2017 15:419-426</a:t>
            </a:r>
            <a:endParaRPr lang="en-US" sz="900" dirty="0">
              <a:solidFill>
                <a:schemeClr val="bg1">
                  <a:lumMod val="65000"/>
                </a:schemeClr>
              </a:solidFill>
            </a:endParaRPr>
          </a:p>
        </p:txBody>
      </p:sp>
      <p:cxnSp>
        <p:nvCxnSpPr>
          <p:cNvPr id="13" name="Straight Arrow Connector 12"/>
          <p:cNvCxnSpPr/>
          <p:nvPr/>
        </p:nvCxnSpPr>
        <p:spPr>
          <a:xfrm flipH="1" flipV="1">
            <a:off x="6530349" y="3322389"/>
            <a:ext cx="731520" cy="12213"/>
          </a:xfrm>
          <a:prstGeom prst="straightConnector1">
            <a:avLst/>
          </a:prstGeom>
          <a:ln w="47625">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2851" y="1577315"/>
            <a:ext cx="949817" cy="715581"/>
          </a:xfrm>
          <a:prstGeom prst="rect">
            <a:avLst/>
          </a:prstGeom>
          <a:noFill/>
        </p:spPr>
        <p:txBody>
          <a:bodyPr wrap="square" rtlCol="0">
            <a:spAutoFit/>
          </a:bodyPr>
          <a:lstStyle/>
          <a:p>
            <a:r>
              <a:rPr lang="en-US" sz="1350" dirty="0"/>
              <a:t>142 FM</a:t>
            </a:r>
          </a:p>
          <a:p>
            <a:r>
              <a:rPr lang="en-US" sz="1350" dirty="0"/>
              <a:t>3 yr</a:t>
            </a:r>
          </a:p>
          <a:p>
            <a:endParaRPr lang="en-US" sz="1350" dirty="0"/>
          </a:p>
        </p:txBody>
      </p:sp>
      <p:sp>
        <p:nvSpPr>
          <p:cNvPr id="3" name="Slide Number Placeholder 2"/>
          <p:cNvSpPr>
            <a:spLocks noGrp="1"/>
          </p:cNvSpPr>
          <p:nvPr>
            <p:ph type="sldNum" sz="quarter" idx="10"/>
          </p:nvPr>
        </p:nvSpPr>
        <p:spPr/>
        <p:txBody>
          <a:bodyPr/>
          <a:lstStyle/>
          <a:p>
            <a:fld id="{DA05D499-8038-C642-91E0-FF7B8677CF19}" type="slidenum">
              <a:rPr lang="en-US" smtClean="0"/>
              <a:pPr/>
              <a:t>10</a:t>
            </a:fld>
            <a:endParaRPr lang="en-US" dirty="0"/>
          </a:p>
        </p:txBody>
      </p:sp>
    </p:spTree>
    <p:extLst>
      <p:ext uri="{BB962C8B-B14F-4D97-AF65-F5344CB8AC3E}">
        <p14:creationId xmlns:p14="http://schemas.microsoft.com/office/powerpoint/2010/main" val="227481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Burnout Drivers</a:t>
            </a:r>
          </a:p>
        </p:txBody>
      </p:sp>
      <p:sp>
        <p:nvSpPr>
          <p:cNvPr id="3" name="Content Placeholder 2"/>
          <p:cNvSpPr>
            <a:spLocks noGrp="1"/>
          </p:cNvSpPr>
          <p:nvPr>
            <p:ph idx="1"/>
          </p:nvPr>
        </p:nvSpPr>
        <p:spPr>
          <a:xfrm>
            <a:off x="628650" y="1337191"/>
            <a:ext cx="4053417" cy="3463707"/>
          </a:xfrm>
        </p:spPr>
        <p:txBody>
          <a:bodyPr>
            <a:normAutofit/>
          </a:bodyPr>
          <a:lstStyle/>
          <a:p>
            <a:pPr marL="0" indent="0">
              <a:buNone/>
            </a:pPr>
            <a:r>
              <a:rPr lang="en-US" sz="1800" dirty="0">
                <a:solidFill>
                  <a:schemeClr val="tx2"/>
                </a:solidFill>
                <a:sym typeface="Wingdings" panose="05000000000000000000" pitchFamily="2" charset="2"/>
              </a:rPr>
              <a:t>Burnout is driven by: </a:t>
            </a:r>
          </a:p>
          <a:p>
            <a:r>
              <a:rPr lang="en-US" sz="1800" dirty="0">
                <a:solidFill>
                  <a:schemeClr val="tx2"/>
                </a:solidFill>
                <a:sym typeface="Wingdings" panose="05000000000000000000" pitchFamily="2" charset="2"/>
              </a:rPr>
              <a:t>high workloads</a:t>
            </a:r>
          </a:p>
          <a:p>
            <a:r>
              <a:rPr lang="en-US" sz="1800" dirty="0">
                <a:solidFill>
                  <a:schemeClr val="tx2"/>
                </a:solidFill>
                <a:sym typeface="Wingdings" panose="05000000000000000000" pitchFamily="2" charset="2"/>
              </a:rPr>
              <a:t>workflow inefficiencies</a:t>
            </a:r>
          </a:p>
          <a:p>
            <a:r>
              <a:rPr lang="en-US" sz="1800" dirty="0">
                <a:solidFill>
                  <a:schemeClr val="tx2"/>
                </a:solidFill>
                <a:sym typeface="Wingdings" panose="05000000000000000000" pitchFamily="2" charset="2"/>
              </a:rPr>
              <a:t>increased time spent with documentation/administration</a:t>
            </a:r>
          </a:p>
          <a:p>
            <a:endParaRPr lang="en-US" sz="1800" dirty="0">
              <a:solidFill>
                <a:schemeClr val="tx2"/>
              </a:solidFill>
              <a:sym typeface="Wingdings" panose="05000000000000000000" pitchFamily="2" charset="2"/>
            </a:endParaRPr>
          </a:p>
          <a:p>
            <a:endParaRPr lang="en-US" sz="1800" dirty="0">
              <a:solidFill>
                <a:schemeClr val="tx2"/>
              </a:solidFill>
            </a:endParaRPr>
          </a:p>
        </p:txBody>
      </p:sp>
      <p:sp>
        <p:nvSpPr>
          <p:cNvPr id="4" name="Slide Number Placeholder 3"/>
          <p:cNvSpPr>
            <a:spLocks noGrp="1"/>
          </p:cNvSpPr>
          <p:nvPr>
            <p:ph type="sldNum" sz="quarter" idx="10"/>
          </p:nvPr>
        </p:nvSpPr>
        <p:spPr/>
        <p:txBody>
          <a:bodyPr/>
          <a:lstStyle/>
          <a:p>
            <a:fld id="{C88AAE45-FD2B-9D43-A6D9-BE9161E2AE79}" type="slidenum">
              <a:rPr lang="en-US" smtClean="0"/>
              <a:t>11</a:t>
            </a:fld>
            <a:endParaRPr lang="en-US" dirty="0"/>
          </a:p>
        </p:txBody>
      </p:sp>
      <p:sp>
        <p:nvSpPr>
          <p:cNvPr id="5" name="Content Placeholder 2"/>
          <p:cNvSpPr txBox="1">
            <a:spLocks/>
          </p:cNvSpPr>
          <p:nvPr/>
        </p:nvSpPr>
        <p:spPr>
          <a:xfrm>
            <a:off x="4320127" y="1842889"/>
            <a:ext cx="4038600" cy="2677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200" kern="120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40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spcAft>
                <a:spcPts val="600"/>
              </a:spcAft>
            </a:pPr>
            <a:r>
              <a:rPr lang="en-US" sz="1800" dirty="0">
                <a:solidFill>
                  <a:schemeClr val="tx2"/>
                </a:solidFill>
                <a:sym typeface="Wingdings" panose="05000000000000000000" pitchFamily="2" charset="2"/>
              </a:rPr>
              <a:t>loss of meaning in work</a:t>
            </a:r>
          </a:p>
          <a:p>
            <a:pPr lvl="0">
              <a:spcAft>
                <a:spcPts val="600"/>
              </a:spcAft>
            </a:pPr>
            <a:r>
              <a:rPr lang="en-US" sz="1800" dirty="0">
                <a:solidFill>
                  <a:schemeClr val="tx2"/>
                </a:solidFill>
                <a:sym typeface="Wingdings" panose="05000000000000000000" pitchFamily="2" charset="2"/>
              </a:rPr>
              <a:t>social isolation at work</a:t>
            </a:r>
          </a:p>
          <a:p>
            <a:pPr lvl="0">
              <a:spcAft>
                <a:spcPts val="600"/>
              </a:spcAft>
            </a:pPr>
            <a:r>
              <a:rPr lang="en-US" sz="1800" dirty="0">
                <a:solidFill>
                  <a:schemeClr val="tx2"/>
                </a:solidFill>
                <a:sym typeface="Wingdings" panose="05000000000000000000" pitchFamily="2" charset="2"/>
              </a:rPr>
              <a:t>misalignment of values</a:t>
            </a:r>
          </a:p>
          <a:p>
            <a:pPr>
              <a:spcAft>
                <a:spcPts val="600"/>
              </a:spcAft>
            </a:pPr>
            <a:endParaRPr lang="en-US" sz="1800" dirty="0">
              <a:solidFill>
                <a:schemeClr val="tx2"/>
              </a:solidFill>
              <a:sym typeface="Wingdings" panose="05000000000000000000" pitchFamily="2" charset="2"/>
            </a:endParaRPr>
          </a:p>
          <a:p>
            <a:pPr>
              <a:spcAft>
                <a:spcPts val="600"/>
              </a:spcAft>
            </a:pPr>
            <a:endParaRPr lang="en-US" sz="1800" dirty="0">
              <a:solidFill>
                <a:schemeClr val="tx2"/>
              </a:solidFill>
            </a:endParaRPr>
          </a:p>
        </p:txBody>
      </p:sp>
      <p:sp>
        <p:nvSpPr>
          <p:cNvPr id="6" name="TextBox 5"/>
          <p:cNvSpPr txBox="1"/>
          <p:nvPr/>
        </p:nvSpPr>
        <p:spPr>
          <a:xfrm>
            <a:off x="1724554" y="3706161"/>
            <a:ext cx="5915025" cy="701731"/>
          </a:xfrm>
          <a:prstGeom prst="rect">
            <a:avLst/>
          </a:prstGeom>
          <a:solidFill>
            <a:srgbClr val="46166B"/>
          </a:solidFill>
          <a:ln>
            <a:solidFill>
              <a:srgbClr val="46166B"/>
            </a:solidFill>
          </a:ln>
        </p:spPr>
        <p:txBody>
          <a:bodyPr wrap="square" rtlCol="0" anchor="ctr">
            <a:noAutofit/>
          </a:bodyPr>
          <a:lstStyle>
            <a:defPPr>
              <a:defRPr lang="en-US"/>
            </a:defPPr>
            <a:lvl1pPr algn="ctr">
              <a:lnSpc>
                <a:spcPts val="1800"/>
              </a:lnSpc>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000" dirty="0">
                <a:sym typeface="Wingdings" panose="05000000000000000000" pitchFamily="2" charset="2"/>
              </a:rPr>
              <a:t>Burnout has repercussions at a personal and professional level</a:t>
            </a:r>
          </a:p>
        </p:txBody>
      </p:sp>
    </p:spTree>
    <p:extLst>
      <p:ext uri="{BB962C8B-B14F-4D97-AF65-F5344CB8AC3E}">
        <p14:creationId xmlns:p14="http://schemas.microsoft.com/office/powerpoint/2010/main" val="263547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763584"/>
          </a:xfrm>
        </p:spPr>
        <p:txBody>
          <a:bodyPr/>
          <a:lstStyle/>
          <a:p>
            <a:r>
              <a:rPr lang="en-US" dirty="0"/>
              <a:t>Why Does Burnout Matter?</a:t>
            </a:r>
          </a:p>
        </p:txBody>
      </p:sp>
      <p:sp>
        <p:nvSpPr>
          <p:cNvPr id="3" name="Content Placeholder 2"/>
          <p:cNvSpPr>
            <a:spLocks noGrp="1"/>
          </p:cNvSpPr>
          <p:nvPr>
            <p:ph idx="4294967295"/>
          </p:nvPr>
        </p:nvSpPr>
        <p:spPr>
          <a:xfrm>
            <a:off x="532659" y="967702"/>
            <a:ext cx="5834274" cy="3389312"/>
          </a:xfrm>
        </p:spPr>
        <p:txBody>
          <a:bodyPr>
            <a:noAutofit/>
          </a:bodyPr>
          <a:lstStyle/>
          <a:p>
            <a:pPr marL="0" indent="0">
              <a:spcBef>
                <a:spcPts val="0"/>
              </a:spcBef>
              <a:buNone/>
            </a:pPr>
            <a:r>
              <a:rPr lang="en-US" sz="1800" b="1" i="1" dirty="0">
                <a:latin typeface="+mn-lt"/>
              </a:rPr>
              <a:t>“We found support for the notion that the depersonalization dimension of physician burnout was associated with </a:t>
            </a:r>
            <a:r>
              <a:rPr lang="en-US" sz="1800" b="1" i="1" u="sng" dirty="0">
                <a:solidFill>
                  <a:schemeClr val="accent3">
                    <a:lumMod val="50000"/>
                  </a:schemeClr>
                </a:solidFill>
                <a:latin typeface="+mn-lt"/>
              </a:rPr>
              <a:t>patient outcomes of lower satisfaction and longer post discharge recovery time</a:t>
            </a:r>
            <a:r>
              <a:rPr lang="en-US" sz="1800" b="1" i="1" dirty="0">
                <a:latin typeface="+mn-lt"/>
              </a:rPr>
              <a:t> (after controlling for severity of illness and other demographic factors).”</a:t>
            </a:r>
          </a:p>
          <a:p>
            <a:pPr marL="0" indent="0">
              <a:spcBef>
                <a:spcPts val="0"/>
              </a:spcBef>
              <a:buNone/>
            </a:pPr>
            <a:r>
              <a:rPr lang="en-US" sz="900" dirty="0">
                <a:latin typeface="+mn-lt"/>
              </a:rPr>
              <a:t>Halbesleben JR, Rathert C. Linking physician burnout and patient outcomes: Exploring the dyadic relationship between physicians and patients. Health Care Manage R. 2008;33:29-39</a:t>
            </a:r>
            <a:r>
              <a:rPr lang="en-US" sz="1050" i="1" dirty="0">
                <a:latin typeface="+mn-lt"/>
              </a:rPr>
              <a:t>	</a:t>
            </a:r>
          </a:p>
          <a:p>
            <a:pPr>
              <a:spcBef>
                <a:spcPts val="0"/>
              </a:spcBef>
            </a:pPr>
            <a:endParaRPr lang="en-US" b="1" i="1" dirty="0">
              <a:latin typeface="+mn-lt"/>
            </a:endParaRPr>
          </a:p>
          <a:p>
            <a:pPr marL="0" indent="0">
              <a:spcBef>
                <a:spcPts val="0"/>
              </a:spcBef>
              <a:buNone/>
            </a:pPr>
            <a:r>
              <a:rPr lang="en-US" sz="1800" b="1" i="1" dirty="0">
                <a:latin typeface="+mn-lt"/>
              </a:rPr>
              <a:t>“</a:t>
            </a:r>
            <a:r>
              <a:rPr lang="en-US" sz="1800" b="1" i="1" u="sng" dirty="0">
                <a:solidFill>
                  <a:schemeClr val="accent3">
                    <a:lumMod val="50000"/>
                  </a:schemeClr>
                </a:solidFill>
                <a:latin typeface="+mn-lt"/>
              </a:rPr>
              <a:t>Physician burnout, fatigue</a:t>
            </a:r>
            <a:r>
              <a:rPr lang="en-US" sz="1800" b="1" i="1" dirty="0">
                <a:latin typeface="+mn-lt"/>
              </a:rPr>
              <a:t>, and work unit safety grades were independently </a:t>
            </a:r>
            <a:r>
              <a:rPr lang="en-US" sz="1800" b="1" i="1" u="sng" dirty="0">
                <a:solidFill>
                  <a:schemeClr val="accent3">
                    <a:lumMod val="50000"/>
                  </a:schemeClr>
                </a:solidFill>
                <a:latin typeface="+mn-lt"/>
              </a:rPr>
              <a:t>associated with major medical errors.”</a:t>
            </a:r>
          </a:p>
          <a:p>
            <a:pPr marL="0" indent="0">
              <a:spcBef>
                <a:spcPts val="0"/>
              </a:spcBef>
              <a:buNone/>
            </a:pPr>
            <a:r>
              <a:rPr lang="en-US" sz="900" dirty="0">
                <a:latin typeface="+mn-lt"/>
              </a:rPr>
              <a:t>Tawfik D, Profit J, Morgenthaler T, Satele D, Sinsky C, Dyrbye L, Tutty M, West CP, Shanafelt T, Physician Burnout, Well-being, and Work Unit Safety Grades in Relationship to Reported Medical Errors, Mayo Clinic Proceedings, Volume 93, Issue 11, 2018.</a:t>
            </a:r>
            <a:r>
              <a:rPr lang="en-US" sz="900" b="1" i="1" dirty="0">
                <a:solidFill>
                  <a:schemeClr val="tx2"/>
                </a:solidFill>
                <a:latin typeface="+mn-lt"/>
              </a:rPr>
              <a:t>	</a:t>
            </a:r>
            <a:endParaRPr lang="en-US" sz="900" i="1" dirty="0">
              <a:latin typeface="+mn-lt"/>
            </a:endParaRPr>
          </a:p>
        </p:txBody>
      </p:sp>
      <p:pic>
        <p:nvPicPr>
          <p:cNvPr id="2050" name="Picture 2" descr="https://www.stepsforward.org/Static/images/modules/36/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260" y="1911632"/>
            <a:ext cx="2484188" cy="19707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DA05D499-8038-C642-91E0-FF7B8677CF19}" type="slidenum">
              <a:rPr lang="en-US" smtClean="0"/>
              <a:pPr/>
              <a:t>12</a:t>
            </a:fld>
            <a:endParaRPr lang="en-US" dirty="0"/>
          </a:p>
        </p:txBody>
      </p:sp>
    </p:spTree>
    <p:extLst>
      <p:ext uri="{BB962C8B-B14F-4D97-AF65-F5344CB8AC3E}">
        <p14:creationId xmlns:p14="http://schemas.microsoft.com/office/powerpoint/2010/main" val="189876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A4A3-99E3-45A9-B92E-90645FE36491}"/>
              </a:ext>
            </a:extLst>
          </p:cNvPr>
          <p:cNvSpPr>
            <a:spLocks noGrp="1"/>
          </p:cNvSpPr>
          <p:nvPr>
            <p:ph type="title"/>
          </p:nvPr>
        </p:nvSpPr>
        <p:spPr>
          <a:xfrm>
            <a:off x="451097" y="52540"/>
            <a:ext cx="7886700" cy="897710"/>
          </a:xfrm>
        </p:spPr>
        <p:txBody>
          <a:bodyPr/>
          <a:lstStyle/>
          <a:p>
            <a:r>
              <a:rPr lang="en-US" dirty="0"/>
              <a:t>Three More Studies: Patient Outcome Implications</a:t>
            </a:r>
          </a:p>
        </p:txBody>
      </p:sp>
      <p:sp>
        <p:nvSpPr>
          <p:cNvPr id="3" name="Content Placeholder 2">
            <a:extLst>
              <a:ext uri="{FF2B5EF4-FFF2-40B4-BE49-F238E27FC236}">
                <a16:creationId xmlns:a16="http://schemas.microsoft.com/office/drawing/2014/main" id="{95A96C52-9BDE-4B03-BAF5-8D1A8FCC2DA3}"/>
              </a:ext>
            </a:extLst>
          </p:cNvPr>
          <p:cNvSpPr>
            <a:spLocks noGrp="1"/>
          </p:cNvSpPr>
          <p:nvPr>
            <p:ph idx="1"/>
          </p:nvPr>
        </p:nvSpPr>
        <p:spPr>
          <a:xfrm>
            <a:off x="532660" y="953096"/>
            <a:ext cx="8265110" cy="3463707"/>
          </a:xfrm>
        </p:spPr>
        <p:txBody>
          <a:bodyPr>
            <a:noAutofit/>
          </a:bodyPr>
          <a:lstStyle/>
          <a:p>
            <a:pPr marL="0" indent="0">
              <a:spcBef>
                <a:spcPts val="0"/>
              </a:spcBef>
              <a:buNone/>
            </a:pPr>
            <a:r>
              <a:rPr lang="en-US" b="1" i="1" dirty="0">
                <a:latin typeface="+mn-lt"/>
              </a:rPr>
              <a:t>“…</a:t>
            </a:r>
            <a:r>
              <a:rPr lang="en-US" b="1" i="1" u="sng" dirty="0">
                <a:solidFill>
                  <a:schemeClr val="accent3">
                    <a:lumMod val="50000"/>
                  </a:schemeClr>
                </a:solidFill>
                <a:latin typeface="+mn-lt"/>
              </a:rPr>
              <a:t>Dense EHR communication patterns</a:t>
            </a:r>
            <a:r>
              <a:rPr lang="en-US" b="1" i="1" dirty="0">
                <a:solidFill>
                  <a:schemeClr val="tx2"/>
                </a:solidFill>
                <a:latin typeface="+mn-lt"/>
              </a:rPr>
              <a:t> </a:t>
            </a:r>
            <a:r>
              <a:rPr lang="en-US" b="1" i="1" dirty="0">
                <a:latin typeface="+mn-lt"/>
              </a:rPr>
              <a:t>not supplemented by dense face-to-face interactions </a:t>
            </a:r>
            <a:r>
              <a:rPr lang="en-US" b="1" i="1" u="sng" dirty="0">
                <a:solidFill>
                  <a:schemeClr val="accent3">
                    <a:lumMod val="50000"/>
                  </a:schemeClr>
                </a:solidFill>
                <a:latin typeface="+mn-lt"/>
              </a:rPr>
              <a:t>were associated with less effectively controlled cholesterol levels and more emergency department visits</a:t>
            </a:r>
            <a:r>
              <a:rPr lang="en-US" b="1" i="1" dirty="0">
                <a:latin typeface="+mn-lt"/>
              </a:rPr>
              <a:t> for the team’s patient panels.”</a:t>
            </a:r>
          </a:p>
          <a:p>
            <a:pPr marL="0" indent="0">
              <a:spcBef>
                <a:spcPts val="0"/>
              </a:spcBef>
              <a:spcAft>
                <a:spcPts val="1800"/>
              </a:spcAft>
              <a:buNone/>
            </a:pPr>
            <a:r>
              <a:rPr lang="en-US" sz="900" dirty="0">
                <a:latin typeface="+mn-lt"/>
              </a:rPr>
              <a:t>Marlon P. Mundt, Valerie J. Gilchrist, Michael F. Fleming, Larissa I. Zakletskaia, Wen-Jan Tuan, and John W. Beasley. Effects of Primary Care Team Social Networks on Quality of Care and Costs for Patients With Cardiovascular Disease. </a:t>
            </a:r>
            <a:r>
              <a:rPr lang="en-US" sz="900" i="1" dirty="0">
                <a:latin typeface="+mn-lt"/>
              </a:rPr>
              <a:t>Ann Fam Med </a:t>
            </a:r>
            <a:r>
              <a:rPr lang="en-US" sz="900" dirty="0">
                <a:latin typeface="+mn-lt"/>
              </a:rPr>
              <a:t>March/April 2015 13:139-148; doi:10.1370/afm.1754</a:t>
            </a:r>
          </a:p>
          <a:p>
            <a:pPr marL="0" indent="0">
              <a:spcBef>
                <a:spcPts val="0"/>
              </a:spcBef>
              <a:buNone/>
            </a:pPr>
            <a:r>
              <a:rPr lang="en-US" b="1" i="1" dirty="0">
                <a:latin typeface="+mn-lt"/>
              </a:rPr>
              <a:t>“</a:t>
            </a:r>
            <a:r>
              <a:rPr lang="en-US" b="1" i="1" u="sng" dirty="0">
                <a:solidFill>
                  <a:schemeClr val="accent3">
                    <a:lumMod val="50000"/>
                  </a:schemeClr>
                </a:solidFill>
                <a:latin typeface="+mn-lt"/>
              </a:rPr>
              <a:t>Patients preferred</a:t>
            </a:r>
            <a:r>
              <a:rPr lang="en-US" b="1" i="1" dirty="0">
                <a:solidFill>
                  <a:schemeClr val="tx2"/>
                </a:solidFill>
                <a:latin typeface="+mn-lt"/>
              </a:rPr>
              <a:t> </a:t>
            </a:r>
            <a:r>
              <a:rPr lang="en-US" b="1" i="1" dirty="0">
                <a:latin typeface="+mn-lt"/>
              </a:rPr>
              <a:t>and perceived the F2F [</a:t>
            </a:r>
            <a:r>
              <a:rPr lang="en-US" b="1" i="1" u="sng" dirty="0">
                <a:solidFill>
                  <a:schemeClr val="accent3">
                    <a:lumMod val="50000"/>
                  </a:schemeClr>
                </a:solidFill>
                <a:latin typeface="+mn-lt"/>
              </a:rPr>
              <a:t>face-to-face</a:t>
            </a:r>
            <a:r>
              <a:rPr lang="en-US" b="1" i="1" dirty="0">
                <a:latin typeface="+mn-lt"/>
              </a:rPr>
              <a:t>] physician as more compassionate and professional and as having better communication skills (compared to those who use an examination room computer)”</a:t>
            </a:r>
          </a:p>
          <a:p>
            <a:pPr marL="0" indent="0">
              <a:spcBef>
                <a:spcPts val="0"/>
              </a:spcBef>
              <a:spcAft>
                <a:spcPts val="1200"/>
              </a:spcAft>
              <a:buNone/>
            </a:pPr>
            <a:r>
              <a:rPr lang="en-US" sz="900" dirty="0">
                <a:latin typeface="+mn-lt"/>
              </a:rPr>
              <a:t>Haider A, Tanco K, Epner M, et al. Physicians’ Compassion, Communication Skills, and Professionalism With and Without Physicians’ Use of an Examination Room Computer: A Randomized Clinical Trial. JAMA Oncol.2018;4(6):879–881. doi:10.1001/jamaoncol.2018.0343</a:t>
            </a:r>
          </a:p>
          <a:p>
            <a:pPr marL="0" indent="0">
              <a:spcBef>
                <a:spcPts val="0"/>
              </a:spcBef>
              <a:buNone/>
            </a:pPr>
            <a:r>
              <a:rPr lang="en-US" b="1" i="1" dirty="0">
                <a:latin typeface="+mn-lt"/>
              </a:rPr>
              <a:t>“</a:t>
            </a:r>
            <a:r>
              <a:rPr lang="en-US" b="1" i="1" u="sng" dirty="0">
                <a:solidFill>
                  <a:schemeClr val="accent3">
                    <a:lumMod val="50000"/>
                  </a:schemeClr>
                </a:solidFill>
                <a:latin typeface="+mn-lt"/>
              </a:rPr>
              <a:t>Clinicians on the high‐use [of EHR] ICUs</a:t>
            </a:r>
            <a:r>
              <a:rPr lang="en-US" b="1" i="1" dirty="0">
                <a:solidFill>
                  <a:schemeClr val="accent3">
                    <a:lumMod val="50000"/>
                  </a:schemeClr>
                </a:solidFill>
                <a:latin typeface="+mn-lt"/>
              </a:rPr>
              <a:t> </a:t>
            </a:r>
            <a:r>
              <a:rPr lang="en-US" b="1" i="1" dirty="0">
                <a:latin typeface="+mn-lt"/>
              </a:rPr>
              <a:t>experienced “silo” effects with potential safety and quality implications…Situational awareness, communication, and patient satisfaction were </a:t>
            </a:r>
            <a:r>
              <a:rPr lang="en-US" b="1" i="1" u="sng" dirty="0">
                <a:solidFill>
                  <a:schemeClr val="accent3">
                    <a:lumMod val="50000"/>
                  </a:schemeClr>
                </a:solidFill>
                <a:latin typeface="+mn-lt"/>
              </a:rPr>
              <a:t>negatively affected</a:t>
            </a:r>
            <a:r>
              <a:rPr lang="en-US" b="1" i="1" dirty="0">
                <a:solidFill>
                  <a:schemeClr val="accent3">
                    <a:lumMod val="50000"/>
                  </a:schemeClr>
                </a:solidFill>
                <a:latin typeface="+mn-lt"/>
              </a:rPr>
              <a:t> </a:t>
            </a:r>
            <a:r>
              <a:rPr lang="en-US" b="1" i="1" dirty="0">
                <a:latin typeface="+mn-lt"/>
              </a:rPr>
              <a:t>by this siloing.”</a:t>
            </a:r>
          </a:p>
          <a:p>
            <a:pPr marL="0" indent="0">
              <a:spcBef>
                <a:spcPts val="0"/>
              </a:spcBef>
              <a:buNone/>
            </a:pPr>
            <a:r>
              <a:rPr lang="en-US" sz="900" dirty="0">
                <a:latin typeface="+mn-lt"/>
              </a:rPr>
              <a:t>Leslie, M. , Paradis, E. , Gropper, M. A., Kitto, S. , Reeves, S. and Pronovost, P. (2017), An Ethnographic Study of Health Information Technology Use in Three Intensive Care Units. Health Serv Res, 52: 1330-1348. doi:</a:t>
            </a:r>
            <a:r>
              <a:rPr lang="en-US" sz="900" dirty="0">
                <a:latin typeface="+mn-lt"/>
                <a:hlinkClick r:id="rId3"/>
              </a:rPr>
              <a:t>10.1111/1475-6773.12466</a:t>
            </a:r>
            <a:endParaRPr lang="en-US" sz="900" dirty="0">
              <a:latin typeface="+mn-lt"/>
            </a:endParaRPr>
          </a:p>
        </p:txBody>
      </p:sp>
      <p:sp>
        <p:nvSpPr>
          <p:cNvPr id="4" name="Slide Number Placeholder 3">
            <a:extLst>
              <a:ext uri="{FF2B5EF4-FFF2-40B4-BE49-F238E27FC236}">
                <a16:creationId xmlns:a16="http://schemas.microsoft.com/office/drawing/2014/main" id="{CDAF9081-6192-4D99-BB04-96067E44FE3A}"/>
              </a:ext>
            </a:extLst>
          </p:cNvPr>
          <p:cNvSpPr>
            <a:spLocks noGrp="1"/>
          </p:cNvSpPr>
          <p:nvPr>
            <p:ph type="sldNum" sz="quarter" idx="10"/>
          </p:nvPr>
        </p:nvSpPr>
        <p:spPr/>
        <p:txBody>
          <a:bodyPr/>
          <a:lstStyle/>
          <a:p>
            <a:fld id="{DA05D499-8038-C642-91E0-FF7B8677CF19}" type="slidenum">
              <a:rPr lang="en-US" smtClean="0"/>
              <a:pPr/>
              <a:t>13</a:t>
            </a:fld>
            <a:endParaRPr lang="en-US" dirty="0"/>
          </a:p>
        </p:txBody>
      </p:sp>
    </p:spTree>
    <p:extLst>
      <p:ext uri="{BB962C8B-B14F-4D97-AF65-F5344CB8AC3E}">
        <p14:creationId xmlns:p14="http://schemas.microsoft.com/office/powerpoint/2010/main" val="427599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Physicians Leaving Practice and Profession Due to Burnout</a:t>
            </a:r>
          </a:p>
        </p:txBody>
      </p:sp>
      <p:sp>
        <p:nvSpPr>
          <p:cNvPr id="4" name="Slide Number Placeholder 3"/>
          <p:cNvSpPr>
            <a:spLocks noGrp="1"/>
          </p:cNvSpPr>
          <p:nvPr>
            <p:ph type="sldNum" sz="quarter" idx="10"/>
          </p:nvPr>
        </p:nvSpPr>
        <p:spPr/>
        <p:txBody>
          <a:bodyPr/>
          <a:lstStyle/>
          <a:p>
            <a:fld id="{DA05D499-8038-C642-91E0-FF7B8677CF19}" type="slidenum">
              <a:rPr lang="en-US" smtClean="0"/>
              <a:pPr/>
              <a:t>14</a:t>
            </a:fld>
            <a:endParaRPr lang="en-US" dirty="0"/>
          </a:p>
        </p:txBody>
      </p:sp>
      <p:sp>
        <p:nvSpPr>
          <p:cNvPr id="5" name="TextBox 4"/>
          <p:cNvSpPr txBox="1"/>
          <p:nvPr/>
        </p:nvSpPr>
        <p:spPr>
          <a:xfrm>
            <a:off x="3339118" y="1075187"/>
            <a:ext cx="497252" cy="1877437"/>
          </a:xfrm>
          <a:prstGeom prst="rect">
            <a:avLst/>
          </a:prstGeom>
          <a:noFill/>
        </p:spPr>
        <p:txBody>
          <a:bodyPr wrap="none" rtlCol="0">
            <a:spAutoFit/>
          </a:bodyPr>
          <a:lstStyle/>
          <a:p>
            <a:pPr>
              <a:spcAft>
                <a:spcPts val="2400"/>
              </a:spcAft>
            </a:pPr>
            <a:r>
              <a:rPr lang="en-US" sz="4800" b="1" dirty="0">
                <a:solidFill>
                  <a:schemeClr val="tx2"/>
                </a:solidFill>
              </a:rPr>
              <a:t>1</a:t>
            </a:r>
          </a:p>
          <a:p>
            <a:pPr>
              <a:spcAft>
                <a:spcPts val="2400"/>
              </a:spcAft>
            </a:pPr>
            <a:r>
              <a:rPr lang="en-US" sz="4800" b="1" dirty="0">
                <a:solidFill>
                  <a:schemeClr val="tx2"/>
                </a:solidFill>
              </a:rPr>
              <a:t>5</a:t>
            </a:r>
          </a:p>
        </p:txBody>
      </p:sp>
      <p:sp>
        <p:nvSpPr>
          <p:cNvPr id="6" name="TextBox 5"/>
          <p:cNvSpPr txBox="1"/>
          <p:nvPr/>
        </p:nvSpPr>
        <p:spPr>
          <a:xfrm>
            <a:off x="4453847" y="2635765"/>
            <a:ext cx="809837" cy="1877437"/>
          </a:xfrm>
          <a:prstGeom prst="rect">
            <a:avLst/>
          </a:prstGeom>
          <a:noFill/>
        </p:spPr>
        <p:txBody>
          <a:bodyPr wrap="none" rtlCol="0">
            <a:spAutoFit/>
          </a:bodyPr>
          <a:lstStyle>
            <a:defPPr>
              <a:defRPr lang="en-US"/>
            </a:defPPr>
            <a:lvl1pPr>
              <a:spcAft>
                <a:spcPts val="2400"/>
              </a:spcAft>
              <a:defRPr sz="4800" b="1">
                <a:solidFill>
                  <a:schemeClr val="tx2"/>
                </a:solidFill>
              </a:defRPr>
            </a:lvl1pPr>
          </a:lstStyle>
          <a:p>
            <a:pPr algn="ctr"/>
            <a:r>
              <a:rPr lang="en-US" dirty="0"/>
              <a:t>1</a:t>
            </a:r>
          </a:p>
          <a:p>
            <a:pPr algn="ctr"/>
            <a:r>
              <a:rPr lang="en-US" dirty="0"/>
              <a:t>50</a:t>
            </a:r>
          </a:p>
        </p:txBody>
      </p:sp>
      <p:sp>
        <p:nvSpPr>
          <p:cNvPr id="9" name="Rectangle 8"/>
          <p:cNvSpPr/>
          <p:nvPr/>
        </p:nvSpPr>
        <p:spPr>
          <a:xfrm>
            <a:off x="2864933" y="1922345"/>
            <a:ext cx="1445623" cy="18572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135953" y="3388760"/>
            <a:ext cx="1445623" cy="18572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91287" y="2009541"/>
            <a:ext cx="1376590" cy="1384995"/>
          </a:xfrm>
          <a:prstGeom prst="rect">
            <a:avLst/>
          </a:prstGeom>
          <a:noFill/>
        </p:spPr>
        <p:txBody>
          <a:bodyPr wrap="square" rtlCol="0">
            <a:spAutoFit/>
          </a:bodyPr>
          <a:lstStyle/>
          <a:p>
            <a:pPr algn="ctr"/>
            <a:r>
              <a:rPr lang="en-US" sz="2800" dirty="0">
                <a:solidFill>
                  <a:schemeClr val="tx2"/>
                </a:solidFill>
              </a:rPr>
              <a:t>Because of Burnout</a:t>
            </a:r>
          </a:p>
        </p:txBody>
      </p:sp>
      <p:sp>
        <p:nvSpPr>
          <p:cNvPr id="7" name="Chevron 6"/>
          <p:cNvSpPr/>
          <p:nvPr/>
        </p:nvSpPr>
        <p:spPr>
          <a:xfrm>
            <a:off x="1734267" y="1441426"/>
            <a:ext cx="971719" cy="263418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4572000" y="1641477"/>
            <a:ext cx="4049486" cy="707886"/>
          </a:xfrm>
          <a:prstGeom prst="rect">
            <a:avLst/>
          </a:prstGeom>
          <a:noFill/>
        </p:spPr>
        <p:txBody>
          <a:bodyPr wrap="square" rtlCol="0">
            <a:spAutoFit/>
          </a:bodyPr>
          <a:lstStyle/>
          <a:p>
            <a:r>
              <a:rPr lang="en-US" sz="2000" dirty="0">
                <a:solidFill>
                  <a:schemeClr val="tx2"/>
                </a:solidFill>
              </a:rPr>
              <a:t>Physicians intend to reduce clinical work hours in the next year</a:t>
            </a:r>
          </a:p>
        </p:txBody>
      </p:sp>
      <p:sp>
        <p:nvSpPr>
          <p:cNvPr id="11" name="TextBox 10"/>
          <p:cNvSpPr txBox="1"/>
          <p:nvPr/>
        </p:nvSpPr>
        <p:spPr>
          <a:xfrm>
            <a:off x="5752011" y="2912763"/>
            <a:ext cx="3391989" cy="1323439"/>
          </a:xfrm>
          <a:prstGeom prst="rect">
            <a:avLst/>
          </a:prstGeom>
          <a:noFill/>
        </p:spPr>
        <p:txBody>
          <a:bodyPr wrap="square" rtlCol="0">
            <a:spAutoFit/>
          </a:bodyPr>
          <a:lstStyle/>
          <a:p>
            <a:r>
              <a:rPr lang="en-US" sz="2000" dirty="0">
                <a:solidFill>
                  <a:schemeClr val="tx2"/>
                </a:solidFill>
              </a:rPr>
              <a:t>Physicians intend to leave medicine altogether in the next 2 years to pursue a different career.</a:t>
            </a:r>
          </a:p>
        </p:txBody>
      </p:sp>
      <p:sp>
        <p:nvSpPr>
          <p:cNvPr id="13" name="TextBox 12"/>
          <p:cNvSpPr txBox="1"/>
          <p:nvPr/>
        </p:nvSpPr>
        <p:spPr>
          <a:xfrm>
            <a:off x="0" y="4368236"/>
            <a:ext cx="4233851" cy="338554"/>
          </a:xfrm>
          <a:prstGeom prst="rect">
            <a:avLst/>
          </a:prstGeom>
          <a:noFill/>
        </p:spPr>
        <p:txBody>
          <a:bodyPr wrap="none" rtlCol="0">
            <a:spAutoFit/>
          </a:bodyPr>
          <a:lstStyle/>
          <a:p>
            <a:r>
              <a:rPr lang="en-US" sz="800" dirty="0"/>
              <a:t>Source: Sinsky, Christine A. et al., Professional Satisfaction and the Career Plans of US Physicians, </a:t>
            </a:r>
          </a:p>
          <a:p>
            <a:r>
              <a:rPr lang="en-US" sz="800" dirty="0"/>
              <a:t>Mayo Clinic Proceedings , Volume 92 , Issue 11 , 1625 - 1635</a:t>
            </a:r>
          </a:p>
        </p:txBody>
      </p:sp>
    </p:spTree>
    <p:extLst>
      <p:ext uri="{BB962C8B-B14F-4D97-AF65-F5344CB8AC3E}">
        <p14:creationId xmlns:p14="http://schemas.microsoft.com/office/powerpoint/2010/main" val="165280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94" y="0"/>
            <a:ext cx="7886700" cy="897710"/>
          </a:xfrm>
        </p:spPr>
        <p:txBody>
          <a:bodyPr>
            <a:normAutofit/>
          </a:bodyPr>
          <a:lstStyle/>
          <a:p>
            <a:r>
              <a:rPr lang="en-US" dirty="0"/>
              <a:t>Projected physician shortfall of between 42,600 and 121,300</a:t>
            </a:r>
          </a:p>
        </p:txBody>
      </p:sp>
      <p:sp>
        <p:nvSpPr>
          <p:cNvPr id="4" name="Slide Number Placeholder 3"/>
          <p:cNvSpPr>
            <a:spLocks noGrp="1"/>
          </p:cNvSpPr>
          <p:nvPr>
            <p:ph type="sldNum" sz="quarter" idx="10"/>
          </p:nvPr>
        </p:nvSpPr>
        <p:spPr/>
        <p:txBody>
          <a:bodyPr/>
          <a:lstStyle/>
          <a:p>
            <a:fld id="{DA05D499-8038-C642-91E0-FF7B8677CF19}" type="slidenum">
              <a:rPr lang="en-US" smtClean="0"/>
              <a:pPr/>
              <a:t>15</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68780" y="787458"/>
            <a:ext cx="5321808" cy="385189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4521" y="1363094"/>
            <a:ext cx="1960734" cy="2478886"/>
          </a:xfrm>
          <a:prstGeom prst="rect">
            <a:avLst/>
          </a:prstGeom>
          <a:ln w="12700">
            <a:solidFill>
              <a:schemeClr val="tx2"/>
            </a:solidFill>
          </a:ln>
        </p:spPr>
      </p:pic>
      <p:sp>
        <p:nvSpPr>
          <p:cNvPr id="9" name="TextBox 8"/>
          <p:cNvSpPr txBox="1"/>
          <p:nvPr/>
        </p:nvSpPr>
        <p:spPr>
          <a:xfrm>
            <a:off x="0" y="4173821"/>
            <a:ext cx="2549776" cy="461665"/>
          </a:xfrm>
          <a:prstGeom prst="rect">
            <a:avLst/>
          </a:prstGeom>
          <a:noFill/>
        </p:spPr>
        <p:txBody>
          <a:bodyPr wrap="square" rtlCol="0">
            <a:spAutoFit/>
          </a:bodyPr>
          <a:lstStyle/>
          <a:p>
            <a:pPr algn="ctr"/>
            <a:r>
              <a:rPr lang="en-US" sz="800" dirty="0"/>
              <a:t>Source: 2018 Update - The Complexities of Physician Supply and Demand: Projections from 2016 to 2030 - Final Report, Association of American Medical Colleges</a:t>
            </a:r>
          </a:p>
        </p:txBody>
      </p:sp>
    </p:spTree>
    <p:extLst>
      <p:ext uri="{BB962C8B-B14F-4D97-AF65-F5344CB8AC3E}">
        <p14:creationId xmlns:p14="http://schemas.microsoft.com/office/powerpoint/2010/main" val="239009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1" y="1991849"/>
            <a:ext cx="8412480" cy="897710"/>
          </a:xfrm>
        </p:spPr>
        <p:txBody>
          <a:bodyPr>
            <a:noAutofit/>
          </a:bodyPr>
          <a:lstStyle/>
          <a:p>
            <a:pPr algn="ctr"/>
            <a:r>
              <a:rPr lang="en-US" sz="2800" b="1" dirty="0">
                <a:latin typeface="+mn-lt"/>
              </a:rPr>
              <a:t>Physician burnout is a symptom of system dysfunction</a:t>
            </a:r>
          </a:p>
        </p:txBody>
      </p:sp>
      <p:sp>
        <p:nvSpPr>
          <p:cNvPr id="3" name="Slide Number Placeholder 2"/>
          <p:cNvSpPr>
            <a:spLocks noGrp="1"/>
          </p:cNvSpPr>
          <p:nvPr>
            <p:ph type="sldNum" sz="quarter" idx="10"/>
          </p:nvPr>
        </p:nvSpPr>
        <p:spPr/>
        <p:txBody>
          <a:bodyPr/>
          <a:lstStyle/>
          <a:p>
            <a:fld id="{DA05D499-8038-C642-91E0-FF7B8677CF19}" type="slidenum">
              <a:rPr lang="en-US" smtClean="0"/>
              <a:pPr/>
              <a:t>16</a:t>
            </a:fld>
            <a:endParaRPr lang="en-US" dirty="0"/>
          </a:p>
        </p:txBody>
      </p:sp>
    </p:spTree>
    <p:extLst>
      <p:ext uri="{BB962C8B-B14F-4D97-AF65-F5344CB8AC3E}">
        <p14:creationId xmlns:p14="http://schemas.microsoft.com/office/powerpoint/2010/main" val="295040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85" y="271903"/>
            <a:ext cx="7834089" cy="633871"/>
          </a:xfrm>
        </p:spPr>
        <p:txBody>
          <a:bodyPr/>
          <a:lstStyle/>
          <a:p>
            <a:r>
              <a:rPr lang="en-US" dirty="0"/>
              <a:t>How do we change?</a:t>
            </a:r>
          </a:p>
        </p:txBody>
      </p:sp>
      <p:sp>
        <p:nvSpPr>
          <p:cNvPr id="6" name="Oval 5"/>
          <p:cNvSpPr/>
          <p:nvPr/>
        </p:nvSpPr>
        <p:spPr>
          <a:xfrm>
            <a:off x="659985" y="1788340"/>
            <a:ext cx="3050496" cy="169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Awareness</a:t>
            </a:r>
          </a:p>
        </p:txBody>
      </p:sp>
      <p:sp>
        <p:nvSpPr>
          <p:cNvPr id="7" name="Oval 6"/>
          <p:cNvSpPr/>
          <p:nvPr/>
        </p:nvSpPr>
        <p:spPr>
          <a:xfrm>
            <a:off x="5093072" y="1788340"/>
            <a:ext cx="3050496" cy="169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Commitment</a:t>
            </a:r>
          </a:p>
        </p:txBody>
      </p:sp>
      <p:sp>
        <p:nvSpPr>
          <p:cNvPr id="8" name="Right Arrow 7"/>
          <p:cNvSpPr/>
          <p:nvPr/>
        </p:nvSpPr>
        <p:spPr>
          <a:xfrm>
            <a:off x="3875793" y="2346690"/>
            <a:ext cx="1068440" cy="606903"/>
          </a:xfrm>
          <a:prstGeom prst="rightArrow">
            <a:avLst/>
          </a:prstGeom>
          <a:solidFill>
            <a:srgbClr val="009D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DA05D499-8038-C642-91E0-FF7B8677CF19}" type="slidenum">
              <a:rPr lang="en-US" smtClean="0"/>
              <a:pPr/>
              <a:t>17</a:t>
            </a:fld>
            <a:endParaRPr lang="en-US" dirty="0"/>
          </a:p>
        </p:txBody>
      </p:sp>
    </p:spTree>
    <p:extLst>
      <p:ext uri="{BB962C8B-B14F-4D97-AF65-F5344CB8AC3E}">
        <p14:creationId xmlns:p14="http://schemas.microsoft.com/office/powerpoint/2010/main" val="205372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477" y="1828800"/>
            <a:ext cx="7828596" cy="2324245"/>
          </a:xfrm>
        </p:spPr>
        <p:txBody>
          <a:bodyPr>
            <a:normAutofit/>
          </a:bodyPr>
          <a:lstStyle/>
          <a:p>
            <a:pPr marL="0" indent="0" algn="ctr">
              <a:buNone/>
            </a:pPr>
            <a:r>
              <a:rPr lang="en-US" sz="2000" dirty="0">
                <a:solidFill>
                  <a:schemeClr val="tx2"/>
                </a:solidFill>
                <a:latin typeface="+mn-lt"/>
              </a:rPr>
              <a:t>“</a:t>
            </a:r>
            <a:r>
              <a:rPr lang="en-US" sz="2000" i="1" dirty="0">
                <a:solidFill>
                  <a:schemeClr val="tx2"/>
                </a:solidFill>
                <a:latin typeface="+mn-lt"/>
              </a:rPr>
              <a:t>It's not that I'm so smart, it's just that I stay with problems longer.”</a:t>
            </a:r>
            <a:endParaRPr lang="en-US" sz="2000" dirty="0">
              <a:solidFill>
                <a:schemeClr val="tx2"/>
              </a:solidFill>
              <a:latin typeface="+mn-lt"/>
            </a:endParaRPr>
          </a:p>
          <a:p>
            <a:pPr marL="0" indent="0" algn="ctr">
              <a:buNone/>
            </a:pPr>
            <a:r>
              <a:rPr lang="en-US" sz="2000" dirty="0">
                <a:latin typeface="+mn-lt"/>
              </a:rPr>
              <a:t>- Albert Einstein</a:t>
            </a:r>
          </a:p>
          <a:p>
            <a:pPr algn="ctr"/>
            <a:endParaRPr lang="en-US" sz="1800" dirty="0"/>
          </a:p>
        </p:txBody>
      </p:sp>
      <p:sp>
        <p:nvSpPr>
          <p:cNvPr id="2" name="Slide Number Placeholder 1"/>
          <p:cNvSpPr>
            <a:spLocks noGrp="1"/>
          </p:cNvSpPr>
          <p:nvPr>
            <p:ph type="sldNum" sz="quarter" idx="10"/>
          </p:nvPr>
        </p:nvSpPr>
        <p:spPr/>
        <p:txBody>
          <a:bodyPr/>
          <a:lstStyle/>
          <a:p>
            <a:fld id="{DA05D499-8038-C642-91E0-FF7B8677CF19}" type="slidenum">
              <a:rPr lang="en-US" smtClean="0"/>
              <a:pPr/>
              <a:t>18</a:t>
            </a:fld>
            <a:endParaRPr lang="en-US" dirty="0"/>
          </a:p>
        </p:txBody>
      </p:sp>
    </p:spTree>
    <p:extLst>
      <p:ext uri="{BB962C8B-B14F-4D97-AF65-F5344CB8AC3E}">
        <p14:creationId xmlns:p14="http://schemas.microsoft.com/office/powerpoint/2010/main" val="194648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D280-7B6D-4F7F-8471-534B2CC37957}"/>
              </a:ext>
            </a:extLst>
          </p:cNvPr>
          <p:cNvSpPr>
            <a:spLocks noGrp="1"/>
          </p:cNvSpPr>
          <p:nvPr>
            <p:ph type="title"/>
          </p:nvPr>
        </p:nvSpPr>
        <p:spPr>
          <a:xfrm>
            <a:off x="200281" y="-20568"/>
            <a:ext cx="8973125" cy="897710"/>
          </a:xfrm>
        </p:spPr>
        <p:txBody>
          <a:bodyPr/>
          <a:lstStyle/>
          <a:p>
            <a:pPr algn="ctr"/>
            <a:r>
              <a:rPr lang="en-US" dirty="0"/>
              <a:t>How do we support our physicians being able to care for their patients? </a:t>
            </a:r>
          </a:p>
        </p:txBody>
      </p:sp>
      <p:sp>
        <p:nvSpPr>
          <p:cNvPr id="3" name="Slide Number Placeholder 2">
            <a:extLst>
              <a:ext uri="{FF2B5EF4-FFF2-40B4-BE49-F238E27FC236}">
                <a16:creationId xmlns:a16="http://schemas.microsoft.com/office/drawing/2014/main" id="{A02A572C-1B55-4619-8D59-702A7E29C448}"/>
              </a:ext>
            </a:extLst>
          </p:cNvPr>
          <p:cNvSpPr>
            <a:spLocks noGrp="1"/>
          </p:cNvSpPr>
          <p:nvPr>
            <p:ph type="sldNum" sz="quarter" idx="10"/>
          </p:nvPr>
        </p:nvSpPr>
        <p:spPr/>
        <p:txBody>
          <a:bodyPr/>
          <a:lstStyle/>
          <a:p>
            <a:fld id="{DA05D499-8038-C642-91E0-FF7B8677CF19}" type="slidenum">
              <a:rPr lang="en-US" smtClean="0"/>
              <a:pPr/>
              <a:t>19</a:t>
            </a:fld>
            <a:endParaRPr lang="en-US" dirty="0"/>
          </a:p>
        </p:txBody>
      </p:sp>
      <p:sp>
        <p:nvSpPr>
          <p:cNvPr id="4" name="Oval 3">
            <a:extLst>
              <a:ext uri="{FF2B5EF4-FFF2-40B4-BE49-F238E27FC236}">
                <a16:creationId xmlns:a16="http://schemas.microsoft.com/office/drawing/2014/main" id="{11C21514-45F1-41D8-A490-B11E1C0AE218}"/>
              </a:ext>
            </a:extLst>
          </p:cNvPr>
          <p:cNvSpPr/>
          <p:nvPr/>
        </p:nvSpPr>
        <p:spPr>
          <a:xfrm>
            <a:off x="2788475" y="899090"/>
            <a:ext cx="3749040" cy="3749040"/>
          </a:xfrm>
          <a:prstGeom prst="ellips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Oval 4">
            <a:extLst>
              <a:ext uri="{FF2B5EF4-FFF2-40B4-BE49-F238E27FC236}">
                <a16:creationId xmlns:a16="http://schemas.microsoft.com/office/drawing/2014/main" id="{2CF3D279-07CA-4BFA-9734-269CA06A674B}"/>
              </a:ext>
            </a:extLst>
          </p:cNvPr>
          <p:cNvSpPr/>
          <p:nvPr/>
        </p:nvSpPr>
        <p:spPr>
          <a:xfrm>
            <a:off x="3428555" y="1539170"/>
            <a:ext cx="2468880" cy="2468880"/>
          </a:xfrm>
          <a:prstGeom prst="ellips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5E70608-69FC-4746-B6B1-740E8CCB8376}"/>
              </a:ext>
            </a:extLst>
          </p:cNvPr>
          <p:cNvSpPr/>
          <p:nvPr/>
        </p:nvSpPr>
        <p:spPr>
          <a:xfrm>
            <a:off x="4022914" y="2169040"/>
            <a:ext cx="1280160" cy="128016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solidFill>
                  <a:schemeClr val="tx2"/>
                </a:solidFill>
              </a:rPr>
              <a:t>Individual</a:t>
            </a:r>
          </a:p>
        </p:txBody>
      </p:sp>
      <p:sp>
        <p:nvSpPr>
          <p:cNvPr id="7" name="TextBox 6">
            <a:extLst>
              <a:ext uri="{FF2B5EF4-FFF2-40B4-BE49-F238E27FC236}">
                <a16:creationId xmlns:a16="http://schemas.microsoft.com/office/drawing/2014/main" id="{2FAC1B1B-5E7B-452D-A330-1AFF1449B9BB}"/>
              </a:ext>
            </a:extLst>
          </p:cNvPr>
          <p:cNvSpPr txBox="1"/>
          <p:nvPr/>
        </p:nvSpPr>
        <p:spPr>
          <a:xfrm>
            <a:off x="3970689" y="1758191"/>
            <a:ext cx="1384610" cy="338554"/>
          </a:xfrm>
          <a:prstGeom prst="rect">
            <a:avLst/>
          </a:prstGeom>
          <a:noFill/>
        </p:spPr>
        <p:txBody>
          <a:bodyPr wrap="none" rtlCol="0">
            <a:spAutoFit/>
          </a:bodyPr>
          <a:lstStyle/>
          <a:p>
            <a:pPr algn="ctr"/>
            <a:r>
              <a:rPr lang="en-US" sz="1600" dirty="0">
                <a:solidFill>
                  <a:schemeClr val="bg1"/>
                </a:solidFill>
              </a:rPr>
              <a:t>Organizational</a:t>
            </a:r>
          </a:p>
        </p:txBody>
      </p:sp>
      <p:sp>
        <p:nvSpPr>
          <p:cNvPr id="8" name="TextBox 7">
            <a:extLst>
              <a:ext uri="{FF2B5EF4-FFF2-40B4-BE49-F238E27FC236}">
                <a16:creationId xmlns:a16="http://schemas.microsoft.com/office/drawing/2014/main" id="{6A2206FA-9A8E-42D5-A9B1-D59C57BBBE88}"/>
              </a:ext>
            </a:extLst>
          </p:cNvPr>
          <p:cNvSpPr txBox="1"/>
          <p:nvPr/>
        </p:nvSpPr>
        <p:spPr>
          <a:xfrm>
            <a:off x="3838538" y="1118229"/>
            <a:ext cx="1648913" cy="338554"/>
          </a:xfrm>
          <a:prstGeom prst="rect">
            <a:avLst/>
          </a:prstGeom>
          <a:noFill/>
        </p:spPr>
        <p:txBody>
          <a:bodyPr wrap="none" rtlCol="0">
            <a:spAutoFit/>
          </a:bodyPr>
          <a:lstStyle/>
          <a:p>
            <a:pPr algn="ctr"/>
            <a:r>
              <a:rPr lang="en-US" sz="1600" dirty="0">
                <a:solidFill>
                  <a:schemeClr val="bg1"/>
                </a:solidFill>
              </a:rPr>
              <a:t>US Health System</a:t>
            </a:r>
          </a:p>
        </p:txBody>
      </p:sp>
      <p:sp>
        <p:nvSpPr>
          <p:cNvPr id="9" name="TextBox 8">
            <a:extLst>
              <a:ext uri="{FF2B5EF4-FFF2-40B4-BE49-F238E27FC236}">
                <a16:creationId xmlns:a16="http://schemas.microsoft.com/office/drawing/2014/main" id="{B1C2D718-EFC6-4EC3-BD88-44D2F36E027A}"/>
              </a:ext>
            </a:extLst>
          </p:cNvPr>
          <p:cNvSpPr txBox="1"/>
          <p:nvPr/>
        </p:nvSpPr>
        <p:spPr>
          <a:xfrm>
            <a:off x="2721376" y="2639843"/>
            <a:ext cx="1396601" cy="338554"/>
          </a:xfrm>
          <a:prstGeom prst="rect">
            <a:avLst/>
          </a:prstGeom>
          <a:noFill/>
        </p:spPr>
        <p:txBody>
          <a:bodyPr wrap="none" rtlCol="0">
            <a:spAutoFit/>
          </a:bodyPr>
          <a:lstStyle/>
          <a:p>
            <a:r>
              <a:rPr lang="en-US" sz="1600" i="1" dirty="0">
                <a:solidFill>
                  <a:schemeClr val="bg1"/>
                </a:solidFill>
              </a:rPr>
              <a:t>Environmental</a:t>
            </a:r>
          </a:p>
        </p:txBody>
      </p:sp>
    </p:spTree>
    <p:extLst>
      <p:ext uri="{BB962C8B-B14F-4D97-AF65-F5344CB8AC3E}">
        <p14:creationId xmlns:p14="http://schemas.microsoft.com/office/powerpoint/2010/main" val="22601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73" y="130302"/>
            <a:ext cx="7689533" cy="897710"/>
          </a:xfrm>
        </p:spPr>
        <p:txBody>
          <a:bodyPr/>
          <a:lstStyle/>
          <a:p>
            <a:r>
              <a:rPr lang="en-US" dirty="0"/>
              <a:t>Negative forces pressing on physicians</a:t>
            </a:r>
          </a:p>
        </p:txBody>
      </p:sp>
      <p:sp>
        <p:nvSpPr>
          <p:cNvPr id="3" name="Content Placeholder 2"/>
          <p:cNvSpPr>
            <a:spLocks noGrp="1"/>
          </p:cNvSpPr>
          <p:nvPr>
            <p:ph idx="1"/>
          </p:nvPr>
        </p:nvSpPr>
        <p:spPr>
          <a:xfrm>
            <a:off x="281045" y="1939004"/>
            <a:ext cx="1505581" cy="329424"/>
          </a:xfrm>
        </p:spPr>
        <p:txBody>
          <a:bodyPr>
            <a:noAutofit/>
          </a:bodyPr>
          <a:lstStyle/>
          <a:p>
            <a:pPr marL="0" indent="0" algn="ctr">
              <a:buNone/>
            </a:pPr>
            <a:r>
              <a:rPr lang="en-US" sz="1200" b="1" dirty="0">
                <a:solidFill>
                  <a:schemeClr val="tx1">
                    <a:lumMod val="75000"/>
                  </a:schemeClr>
                </a:solidFill>
                <a:latin typeface="+mn-lt"/>
                <a:cs typeface="Arial Narrow" panose="020B0604020202020204" pitchFamily="34" charset="0"/>
              </a:rPr>
              <a:t>Excessive documentation</a:t>
            </a:r>
          </a:p>
        </p:txBody>
      </p:sp>
      <p:sp>
        <p:nvSpPr>
          <p:cNvPr id="4" name="Slide Number Placeholder 3"/>
          <p:cNvSpPr>
            <a:spLocks noGrp="1"/>
          </p:cNvSpPr>
          <p:nvPr>
            <p:ph type="sldNum" sz="quarter" idx="10"/>
          </p:nvPr>
        </p:nvSpPr>
        <p:spPr/>
        <p:txBody>
          <a:bodyPr/>
          <a:lstStyle/>
          <a:p>
            <a:fld id="{DA05D499-8038-C642-91E0-FF7B8677CF19}" type="slidenum">
              <a:rPr lang="en-US" smtClean="0"/>
              <a:pPr/>
              <a:t>2</a:t>
            </a:fld>
            <a:endParaRPr lang="en-US" dirty="0"/>
          </a:p>
        </p:txBody>
      </p:sp>
      <p:sp>
        <p:nvSpPr>
          <p:cNvPr id="14" name="Content Placeholder 2">
            <a:extLst>
              <a:ext uri="{FF2B5EF4-FFF2-40B4-BE49-F238E27FC236}">
                <a16:creationId xmlns:a16="http://schemas.microsoft.com/office/drawing/2014/main" id="{75A6406F-144B-E74C-8274-F696D0306823}"/>
              </a:ext>
            </a:extLst>
          </p:cNvPr>
          <p:cNvSpPr txBox="1">
            <a:spLocks/>
          </p:cNvSpPr>
          <p:nvPr/>
        </p:nvSpPr>
        <p:spPr>
          <a:xfrm>
            <a:off x="137919" y="2490548"/>
            <a:ext cx="1528942" cy="331444"/>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Arduous hunt for clinical information via EHR design</a:t>
            </a:r>
          </a:p>
        </p:txBody>
      </p:sp>
      <p:sp>
        <p:nvSpPr>
          <p:cNvPr id="15" name="Content Placeholder 2">
            <a:extLst>
              <a:ext uri="{FF2B5EF4-FFF2-40B4-BE49-F238E27FC236}">
                <a16:creationId xmlns:a16="http://schemas.microsoft.com/office/drawing/2014/main" id="{B2CA6EB9-529F-B044-9630-EEF0C9AD50EE}"/>
              </a:ext>
            </a:extLst>
          </p:cNvPr>
          <p:cNvSpPr txBox="1">
            <a:spLocks/>
          </p:cNvSpPr>
          <p:nvPr/>
        </p:nvSpPr>
        <p:spPr>
          <a:xfrm>
            <a:off x="406603" y="3295161"/>
            <a:ext cx="1323974" cy="222519"/>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Professional liability</a:t>
            </a:r>
          </a:p>
        </p:txBody>
      </p:sp>
      <p:sp>
        <p:nvSpPr>
          <p:cNvPr id="16" name="Content Placeholder 2">
            <a:extLst>
              <a:ext uri="{FF2B5EF4-FFF2-40B4-BE49-F238E27FC236}">
                <a16:creationId xmlns:a16="http://schemas.microsoft.com/office/drawing/2014/main" id="{F0AD38C4-EF0D-FF4A-9D53-5040BEB5BB79}"/>
              </a:ext>
            </a:extLst>
          </p:cNvPr>
          <p:cNvSpPr txBox="1">
            <a:spLocks/>
          </p:cNvSpPr>
          <p:nvPr/>
        </p:nvSpPr>
        <p:spPr>
          <a:xfrm>
            <a:off x="1415433" y="4185507"/>
            <a:ext cx="1136720" cy="170522"/>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Prior authorization</a:t>
            </a:r>
          </a:p>
        </p:txBody>
      </p:sp>
      <p:sp>
        <p:nvSpPr>
          <p:cNvPr id="17" name="Content Placeholder 2">
            <a:extLst>
              <a:ext uri="{FF2B5EF4-FFF2-40B4-BE49-F238E27FC236}">
                <a16:creationId xmlns:a16="http://schemas.microsoft.com/office/drawing/2014/main" id="{63BB8551-C94F-6043-92DA-CB860CDA3202}"/>
              </a:ext>
            </a:extLst>
          </p:cNvPr>
          <p:cNvSpPr txBox="1">
            <a:spLocks/>
          </p:cNvSpPr>
          <p:nvPr/>
        </p:nvSpPr>
        <p:spPr>
          <a:xfrm>
            <a:off x="2650890" y="4040236"/>
            <a:ext cx="1180379" cy="207066"/>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Conflicting payment models</a:t>
            </a:r>
          </a:p>
        </p:txBody>
      </p:sp>
      <p:sp>
        <p:nvSpPr>
          <p:cNvPr id="22" name="Content Placeholder 2">
            <a:extLst>
              <a:ext uri="{FF2B5EF4-FFF2-40B4-BE49-F238E27FC236}">
                <a16:creationId xmlns:a16="http://schemas.microsoft.com/office/drawing/2014/main" id="{343C01B4-15CB-B340-88F7-43661DCF88EB}"/>
              </a:ext>
            </a:extLst>
          </p:cNvPr>
          <p:cNvSpPr txBox="1">
            <a:spLocks/>
          </p:cNvSpPr>
          <p:nvPr/>
        </p:nvSpPr>
        <p:spPr>
          <a:xfrm>
            <a:off x="7478547" y="2942390"/>
            <a:ext cx="1040120" cy="214964"/>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Lack of actionable data</a:t>
            </a:r>
          </a:p>
        </p:txBody>
      </p:sp>
      <p:sp>
        <p:nvSpPr>
          <p:cNvPr id="19" name="Content Placeholder 2">
            <a:extLst>
              <a:ext uri="{FF2B5EF4-FFF2-40B4-BE49-F238E27FC236}">
                <a16:creationId xmlns:a16="http://schemas.microsoft.com/office/drawing/2014/main" id="{93B8D93F-ADCC-8D42-AF8C-3E3612CD2163}"/>
              </a:ext>
            </a:extLst>
          </p:cNvPr>
          <p:cNvSpPr txBox="1">
            <a:spLocks/>
          </p:cNvSpPr>
          <p:nvPr/>
        </p:nvSpPr>
        <p:spPr>
          <a:xfrm>
            <a:off x="6769364" y="1149445"/>
            <a:ext cx="1324527" cy="214964"/>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Lack of autonomy/work control</a:t>
            </a:r>
          </a:p>
        </p:txBody>
      </p:sp>
      <p:sp>
        <p:nvSpPr>
          <p:cNvPr id="24" name="Content Placeholder 2">
            <a:extLst>
              <a:ext uri="{FF2B5EF4-FFF2-40B4-BE49-F238E27FC236}">
                <a16:creationId xmlns:a16="http://schemas.microsoft.com/office/drawing/2014/main" id="{8EB6A566-19B4-0A49-A7FA-706764B4BB78}"/>
              </a:ext>
            </a:extLst>
          </p:cNvPr>
          <p:cNvSpPr txBox="1">
            <a:spLocks/>
          </p:cNvSpPr>
          <p:nvPr/>
        </p:nvSpPr>
        <p:spPr>
          <a:xfrm>
            <a:off x="6073269" y="3655608"/>
            <a:ext cx="1181819" cy="214964"/>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Expanding knowledge base with insufficient tools </a:t>
            </a:r>
          </a:p>
        </p:txBody>
      </p:sp>
      <p:pic>
        <p:nvPicPr>
          <p:cNvPr id="96" name="Picture 95">
            <a:extLst>
              <a:ext uri="{FF2B5EF4-FFF2-40B4-BE49-F238E27FC236}">
                <a16:creationId xmlns:a16="http://schemas.microsoft.com/office/drawing/2014/main" id="{0C38B763-3ADA-43A1-AF66-F6C0337168F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06501" y="1484204"/>
            <a:ext cx="2966768" cy="2034559"/>
          </a:xfrm>
          <a:prstGeom prst="rect">
            <a:avLst/>
          </a:prstGeom>
        </p:spPr>
      </p:pic>
      <p:sp>
        <p:nvSpPr>
          <p:cNvPr id="25" name="Content Placeholder 2">
            <a:extLst>
              <a:ext uri="{FF2B5EF4-FFF2-40B4-BE49-F238E27FC236}">
                <a16:creationId xmlns:a16="http://schemas.microsoft.com/office/drawing/2014/main" id="{3FB9DAAB-9772-AE47-BF1C-C053058C5E39}"/>
              </a:ext>
            </a:extLst>
          </p:cNvPr>
          <p:cNvSpPr txBox="1">
            <a:spLocks/>
          </p:cNvSpPr>
          <p:nvPr/>
        </p:nvSpPr>
        <p:spPr>
          <a:xfrm>
            <a:off x="4958944" y="4121548"/>
            <a:ext cx="1085087" cy="214964"/>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Negative on-line reviews</a:t>
            </a:r>
          </a:p>
        </p:txBody>
      </p:sp>
      <p:sp>
        <p:nvSpPr>
          <p:cNvPr id="20" name="Content Placeholder 2">
            <a:extLst>
              <a:ext uri="{FF2B5EF4-FFF2-40B4-BE49-F238E27FC236}">
                <a16:creationId xmlns:a16="http://schemas.microsoft.com/office/drawing/2014/main" id="{D1CCA3B3-C392-6048-8488-E16D75D80EDA}"/>
              </a:ext>
            </a:extLst>
          </p:cNvPr>
          <p:cNvSpPr txBox="1">
            <a:spLocks/>
          </p:cNvSpPr>
          <p:nvPr/>
        </p:nvSpPr>
        <p:spPr>
          <a:xfrm>
            <a:off x="7393144" y="1836160"/>
            <a:ext cx="1057834" cy="214964"/>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Excessive time pressure</a:t>
            </a:r>
          </a:p>
        </p:txBody>
      </p:sp>
      <p:sp>
        <p:nvSpPr>
          <p:cNvPr id="23" name="Content Placeholder 2">
            <a:extLst>
              <a:ext uri="{FF2B5EF4-FFF2-40B4-BE49-F238E27FC236}">
                <a16:creationId xmlns:a16="http://schemas.microsoft.com/office/drawing/2014/main" id="{7F8F2644-3FB3-8242-B57C-E291824D6D9F}"/>
              </a:ext>
            </a:extLst>
          </p:cNvPr>
          <p:cNvSpPr txBox="1">
            <a:spLocks/>
          </p:cNvSpPr>
          <p:nvPr/>
        </p:nvSpPr>
        <p:spPr>
          <a:xfrm>
            <a:off x="7162315" y="3676984"/>
            <a:ext cx="931577" cy="214964"/>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Insufficient staffing </a:t>
            </a:r>
          </a:p>
        </p:txBody>
      </p:sp>
      <p:cxnSp>
        <p:nvCxnSpPr>
          <p:cNvPr id="29" name="Straight Connector 28">
            <a:extLst>
              <a:ext uri="{FF2B5EF4-FFF2-40B4-BE49-F238E27FC236}">
                <a16:creationId xmlns:a16="http://schemas.microsoft.com/office/drawing/2014/main" id="{2A681F6F-EAB2-4940-A6C5-BD9C283A7534}"/>
              </a:ext>
            </a:extLst>
          </p:cNvPr>
          <p:cNvCxnSpPr>
            <a:cxnSpLocks/>
            <a:stCxn id="3" idx="3"/>
          </p:cNvCxnSpPr>
          <p:nvPr/>
        </p:nvCxnSpPr>
        <p:spPr>
          <a:xfrm>
            <a:off x="1786625" y="2103716"/>
            <a:ext cx="1370060" cy="111935"/>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827DA377-34D2-D54A-84A0-2A1050016AB0}"/>
              </a:ext>
            </a:extLst>
          </p:cNvPr>
          <p:cNvSpPr txBox="1">
            <a:spLocks/>
          </p:cNvSpPr>
          <p:nvPr/>
        </p:nvSpPr>
        <p:spPr>
          <a:xfrm>
            <a:off x="3858119" y="4064980"/>
            <a:ext cx="1046925" cy="272351"/>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Burdensome quality reporting</a:t>
            </a:r>
          </a:p>
        </p:txBody>
      </p:sp>
      <p:sp>
        <p:nvSpPr>
          <p:cNvPr id="21" name="Content Placeholder 2">
            <a:extLst>
              <a:ext uri="{FF2B5EF4-FFF2-40B4-BE49-F238E27FC236}">
                <a16:creationId xmlns:a16="http://schemas.microsoft.com/office/drawing/2014/main" id="{A06C45BD-DFAD-8048-9DB9-C12CC4AA8DD7}"/>
              </a:ext>
            </a:extLst>
          </p:cNvPr>
          <p:cNvSpPr txBox="1">
            <a:spLocks/>
          </p:cNvSpPr>
          <p:nvPr/>
        </p:nvSpPr>
        <p:spPr>
          <a:xfrm>
            <a:off x="7815510" y="2364138"/>
            <a:ext cx="945653" cy="214964"/>
          </a:xfrm>
          <a:prstGeom prst="rect">
            <a:avLst/>
          </a:prstGeom>
        </p:spPr>
        <p:txBody>
          <a:bodyPr vert="horz" lIns="89154" tIns="44577" rIns="89154" bIns="44577"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Regulatory burdens</a:t>
            </a:r>
          </a:p>
        </p:txBody>
      </p:sp>
      <p:cxnSp>
        <p:nvCxnSpPr>
          <p:cNvPr id="54" name="Straight Connector 53">
            <a:extLst>
              <a:ext uri="{FF2B5EF4-FFF2-40B4-BE49-F238E27FC236}">
                <a16:creationId xmlns:a16="http://schemas.microsoft.com/office/drawing/2014/main" id="{5E80C742-16C5-4E57-8D61-BC28BE13DE2B}"/>
              </a:ext>
            </a:extLst>
          </p:cNvPr>
          <p:cNvCxnSpPr>
            <a:cxnSpLocks/>
          </p:cNvCxnSpPr>
          <p:nvPr/>
        </p:nvCxnSpPr>
        <p:spPr>
          <a:xfrm flipV="1">
            <a:off x="1872248" y="2579102"/>
            <a:ext cx="1055265" cy="214124"/>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AE33883-0C37-4D97-B845-7152A2B4D62E}"/>
              </a:ext>
            </a:extLst>
          </p:cNvPr>
          <p:cNvCxnSpPr>
            <a:cxnSpLocks/>
          </p:cNvCxnSpPr>
          <p:nvPr/>
        </p:nvCxnSpPr>
        <p:spPr>
          <a:xfrm flipV="1">
            <a:off x="1777394" y="2810305"/>
            <a:ext cx="1420490" cy="576783"/>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4BE6E5-3929-469E-A450-DC023CC67BA8}"/>
              </a:ext>
            </a:extLst>
          </p:cNvPr>
          <p:cNvCxnSpPr>
            <a:cxnSpLocks/>
          </p:cNvCxnSpPr>
          <p:nvPr/>
        </p:nvCxnSpPr>
        <p:spPr>
          <a:xfrm flipV="1">
            <a:off x="2163234" y="3187785"/>
            <a:ext cx="1392951" cy="1017602"/>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22976B-5C0C-4C63-8561-19EDAEB2E1C9}"/>
              </a:ext>
            </a:extLst>
          </p:cNvPr>
          <p:cNvCxnSpPr>
            <a:cxnSpLocks/>
          </p:cNvCxnSpPr>
          <p:nvPr/>
        </p:nvCxnSpPr>
        <p:spPr>
          <a:xfrm flipV="1">
            <a:off x="4396116" y="3632283"/>
            <a:ext cx="45197" cy="467735"/>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48CF6AF-D2A8-4039-B127-F1E7B0267EE6}"/>
              </a:ext>
            </a:extLst>
          </p:cNvPr>
          <p:cNvCxnSpPr>
            <a:cxnSpLocks/>
          </p:cNvCxnSpPr>
          <p:nvPr/>
        </p:nvCxnSpPr>
        <p:spPr>
          <a:xfrm flipV="1">
            <a:off x="3496376" y="3308201"/>
            <a:ext cx="362661" cy="648162"/>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AA686A-C59D-4EE0-A93B-7EAA5C139CEF}"/>
              </a:ext>
            </a:extLst>
          </p:cNvPr>
          <p:cNvCxnSpPr>
            <a:cxnSpLocks/>
          </p:cNvCxnSpPr>
          <p:nvPr/>
        </p:nvCxnSpPr>
        <p:spPr>
          <a:xfrm flipH="1" flipV="1">
            <a:off x="5659172" y="3088903"/>
            <a:ext cx="637949" cy="566705"/>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176BB80-3589-4565-832C-DD7582D5916E}"/>
              </a:ext>
            </a:extLst>
          </p:cNvPr>
          <p:cNvCxnSpPr>
            <a:cxnSpLocks/>
          </p:cNvCxnSpPr>
          <p:nvPr/>
        </p:nvCxnSpPr>
        <p:spPr>
          <a:xfrm flipH="1" flipV="1">
            <a:off x="5229828" y="3309384"/>
            <a:ext cx="261166" cy="834385"/>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5ECE44-DAB6-474B-ACA3-C31152EE2400}"/>
              </a:ext>
            </a:extLst>
          </p:cNvPr>
          <p:cNvCxnSpPr>
            <a:cxnSpLocks/>
          </p:cNvCxnSpPr>
          <p:nvPr/>
        </p:nvCxnSpPr>
        <p:spPr>
          <a:xfrm flipH="1" flipV="1">
            <a:off x="5901240" y="2873938"/>
            <a:ext cx="1336026" cy="737841"/>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B4C7C0B-9E06-4953-886D-93C2339693DA}"/>
              </a:ext>
            </a:extLst>
          </p:cNvPr>
          <p:cNvCxnSpPr>
            <a:cxnSpLocks/>
          </p:cNvCxnSpPr>
          <p:nvPr/>
        </p:nvCxnSpPr>
        <p:spPr>
          <a:xfrm flipH="1" flipV="1">
            <a:off x="6044031" y="2698300"/>
            <a:ext cx="1434516" cy="459054"/>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B164AA5-7E70-46B1-A931-48CB7FA4C569}"/>
              </a:ext>
            </a:extLst>
          </p:cNvPr>
          <p:cNvCxnSpPr>
            <a:cxnSpLocks/>
          </p:cNvCxnSpPr>
          <p:nvPr/>
        </p:nvCxnSpPr>
        <p:spPr>
          <a:xfrm flipH="1" flipV="1">
            <a:off x="6073269" y="2471620"/>
            <a:ext cx="1742241" cy="151464"/>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EE982CD-BF75-4742-9BA9-3FA524E7EB58}"/>
              </a:ext>
            </a:extLst>
          </p:cNvPr>
          <p:cNvCxnSpPr>
            <a:cxnSpLocks/>
          </p:cNvCxnSpPr>
          <p:nvPr/>
        </p:nvCxnSpPr>
        <p:spPr>
          <a:xfrm flipH="1" flipV="1">
            <a:off x="6073269" y="2103715"/>
            <a:ext cx="1319875" cy="22625"/>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C9E596-A1D3-4E03-8DBF-55D08B5DCE32}"/>
              </a:ext>
            </a:extLst>
          </p:cNvPr>
          <p:cNvCxnSpPr>
            <a:cxnSpLocks/>
          </p:cNvCxnSpPr>
          <p:nvPr/>
        </p:nvCxnSpPr>
        <p:spPr>
          <a:xfrm flipH="1">
            <a:off x="5970589" y="1613824"/>
            <a:ext cx="798776" cy="250748"/>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89" name="Content Placeholder 2">
            <a:extLst>
              <a:ext uri="{FF2B5EF4-FFF2-40B4-BE49-F238E27FC236}">
                <a16:creationId xmlns:a16="http://schemas.microsoft.com/office/drawing/2014/main" id="{FF5E990C-716B-4D79-BE55-B3212C0F848D}"/>
              </a:ext>
            </a:extLst>
          </p:cNvPr>
          <p:cNvSpPr txBox="1">
            <a:spLocks/>
          </p:cNvSpPr>
          <p:nvPr/>
        </p:nvSpPr>
        <p:spPr>
          <a:xfrm>
            <a:off x="484835" y="1268178"/>
            <a:ext cx="1374709" cy="313056"/>
          </a:xfrm>
          <a:prstGeom prst="rect">
            <a:avLst/>
          </a:prstGeom>
        </p:spPr>
        <p:txBody>
          <a:bodyPr vert="horz" lIns="89977" tIns="44989" rIns="89977" bIns="44989" rtlCol="0">
            <a:noAutofit/>
          </a:bodyPr>
          <a:lstStyle>
            <a:lvl1pPr marL="299923" indent="-299923" algn="l" defTabSz="1199693" rtl="0" eaLnBrk="1" latinLnBrk="0" hangingPunct="1">
              <a:lnSpc>
                <a:spcPct val="100000"/>
              </a:lnSpc>
              <a:spcBef>
                <a:spcPts val="1312"/>
              </a:spcBef>
              <a:spcAft>
                <a:spcPts val="787"/>
              </a:spcAft>
              <a:buFont typeface="Arial"/>
              <a:buChar char="•"/>
              <a:defRPr sz="2100" b="0" i="0" kern="1200">
                <a:solidFill>
                  <a:srgbClr val="595959"/>
                </a:solidFill>
                <a:latin typeface="Arial" charset="0"/>
                <a:ea typeface="Arial" charset="0"/>
                <a:cs typeface="Arial" charset="0"/>
              </a:defRPr>
            </a:lvl1pPr>
            <a:lvl2pPr marL="899770" indent="-299923" algn="l" defTabSz="1199693" rtl="0" eaLnBrk="1" latinLnBrk="0" hangingPunct="1">
              <a:lnSpc>
                <a:spcPct val="100000"/>
              </a:lnSpc>
              <a:spcBef>
                <a:spcPts val="656"/>
              </a:spcBef>
              <a:spcAft>
                <a:spcPts val="787"/>
              </a:spcAft>
              <a:buFont typeface="Arial"/>
              <a:buChar char="•"/>
              <a:defRPr sz="1800" b="0" i="0" kern="1200">
                <a:solidFill>
                  <a:srgbClr val="595959"/>
                </a:solidFill>
                <a:latin typeface="Arial" charset="0"/>
                <a:ea typeface="Arial" charset="0"/>
                <a:cs typeface="Arial" charset="0"/>
              </a:defRPr>
            </a:lvl2pPr>
            <a:lvl3pPr marL="1499616" indent="-299923" algn="l" defTabSz="1199693" rtl="0" eaLnBrk="1" latinLnBrk="0" hangingPunct="1">
              <a:lnSpc>
                <a:spcPct val="100000"/>
              </a:lnSpc>
              <a:spcBef>
                <a:spcPts val="656"/>
              </a:spcBef>
              <a:spcAft>
                <a:spcPts val="787"/>
              </a:spcAft>
              <a:buFont typeface="Arial"/>
              <a:buChar char="•"/>
              <a:defRPr sz="1600" b="0" i="0" kern="1200">
                <a:solidFill>
                  <a:srgbClr val="595959"/>
                </a:solidFill>
                <a:latin typeface="Arial" charset="0"/>
                <a:ea typeface="Arial" charset="0"/>
                <a:cs typeface="Arial" charset="0"/>
              </a:defRPr>
            </a:lvl3pPr>
            <a:lvl4pPr marL="2099462" indent="-299923" algn="l" defTabSz="1199693" rtl="0" eaLnBrk="1" latinLnBrk="0" hangingPunct="1">
              <a:lnSpc>
                <a:spcPct val="100000"/>
              </a:lnSpc>
              <a:spcBef>
                <a:spcPts val="656"/>
              </a:spcBef>
              <a:spcAft>
                <a:spcPts val="787"/>
              </a:spcAft>
              <a:buFont typeface="Arial"/>
              <a:buChar char="•"/>
              <a:defRPr sz="1300" b="0" i="0" kern="1200">
                <a:solidFill>
                  <a:srgbClr val="595959"/>
                </a:solidFill>
                <a:latin typeface="Arial" charset="0"/>
                <a:ea typeface="Arial" charset="0"/>
                <a:cs typeface="Arial" charset="0"/>
              </a:defRPr>
            </a:lvl4pPr>
            <a:lvl5pPr marL="2699309" indent="-299923" algn="l" defTabSz="1199693" rtl="0" eaLnBrk="1" latinLnBrk="0" hangingPunct="1">
              <a:lnSpc>
                <a:spcPct val="100000"/>
              </a:lnSpc>
              <a:spcBef>
                <a:spcPts val="656"/>
              </a:spcBef>
              <a:spcAft>
                <a:spcPts val="787"/>
              </a:spcAft>
              <a:buFont typeface="Arial"/>
              <a:buChar char="•"/>
              <a:defRPr sz="1000" b="0" i="0" kern="1200">
                <a:solidFill>
                  <a:srgbClr val="595959"/>
                </a:solidFill>
                <a:latin typeface="Arial" charset="0"/>
                <a:ea typeface="Arial" charset="0"/>
                <a:cs typeface="Arial" charset="0"/>
              </a:defRPr>
            </a:lvl5pPr>
            <a:lvl6pPr marL="3299155" indent="-299923" algn="l" defTabSz="1199693" rtl="0" eaLnBrk="1" latinLnBrk="0" hangingPunct="1">
              <a:lnSpc>
                <a:spcPct val="90000"/>
              </a:lnSpc>
              <a:spcBef>
                <a:spcPts val="656"/>
              </a:spcBef>
              <a:buFont typeface="Arial"/>
              <a:buChar char="•"/>
              <a:defRPr sz="2400" kern="1200">
                <a:solidFill>
                  <a:schemeClr val="tx1"/>
                </a:solidFill>
                <a:latin typeface="+mn-lt"/>
                <a:ea typeface="+mn-ea"/>
                <a:cs typeface="+mn-cs"/>
              </a:defRPr>
            </a:lvl6pPr>
            <a:lvl7pPr marL="3899002" indent="-299923" algn="l" defTabSz="1199693" rtl="0" eaLnBrk="1" latinLnBrk="0" hangingPunct="1">
              <a:lnSpc>
                <a:spcPct val="90000"/>
              </a:lnSpc>
              <a:spcBef>
                <a:spcPts val="656"/>
              </a:spcBef>
              <a:buFont typeface="Arial"/>
              <a:buChar char="•"/>
              <a:defRPr sz="2400" kern="1200">
                <a:solidFill>
                  <a:schemeClr val="tx1"/>
                </a:solidFill>
                <a:latin typeface="+mn-lt"/>
                <a:ea typeface="+mn-ea"/>
                <a:cs typeface="+mn-cs"/>
              </a:defRPr>
            </a:lvl7pPr>
            <a:lvl8pPr marL="4498848" indent="-299923" algn="l" defTabSz="1199693" rtl="0" eaLnBrk="1" latinLnBrk="0" hangingPunct="1">
              <a:lnSpc>
                <a:spcPct val="90000"/>
              </a:lnSpc>
              <a:spcBef>
                <a:spcPts val="656"/>
              </a:spcBef>
              <a:buFont typeface="Arial"/>
              <a:buChar char="•"/>
              <a:defRPr sz="2400" kern="1200">
                <a:solidFill>
                  <a:schemeClr val="tx1"/>
                </a:solidFill>
                <a:latin typeface="+mn-lt"/>
                <a:ea typeface="+mn-ea"/>
                <a:cs typeface="+mn-cs"/>
              </a:defRPr>
            </a:lvl8pPr>
            <a:lvl9pPr marL="5098694" indent="-299923" algn="l" defTabSz="1199693" rtl="0" eaLnBrk="1" latinLnBrk="0" hangingPunct="1">
              <a:lnSpc>
                <a:spcPct val="90000"/>
              </a:lnSpc>
              <a:spcBef>
                <a:spcPts val="656"/>
              </a:spcBef>
              <a:buFont typeface="Arial"/>
              <a:buChar char="•"/>
              <a:defRPr sz="2400" kern="1200">
                <a:solidFill>
                  <a:schemeClr val="tx1"/>
                </a:solidFill>
                <a:latin typeface="+mn-lt"/>
                <a:ea typeface="+mn-ea"/>
                <a:cs typeface="+mn-cs"/>
              </a:defRPr>
            </a:lvl9pPr>
          </a:lstStyle>
          <a:p>
            <a:pPr marL="0" indent="0" algn="ctr">
              <a:buNone/>
            </a:pPr>
            <a:r>
              <a:rPr lang="en-US" sz="1200" b="1" dirty="0">
                <a:solidFill>
                  <a:schemeClr val="tx1">
                    <a:lumMod val="75000"/>
                  </a:schemeClr>
                </a:solidFill>
                <a:latin typeface="+mn-lt"/>
                <a:cs typeface="Arial Narrow" panose="020B0604020202020204" pitchFamily="34" charset="0"/>
              </a:rPr>
              <a:t>Quantity and pace of work</a:t>
            </a:r>
          </a:p>
        </p:txBody>
      </p:sp>
      <p:cxnSp>
        <p:nvCxnSpPr>
          <p:cNvPr id="90" name="Straight Connector 89">
            <a:extLst>
              <a:ext uri="{FF2B5EF4-FFF2-40B4-BE49-F238E27FC236}">
                <a16:creationId xmlns:a16="http://schemas.microsoft.com/office/drawing/2014/main" id="{B76D8CA3-5AB7-49FF-BAEB-5820580A5C88}"/>
              </a:ext>
            </a:extLst>
          </p:cNvPr>
          <p:cNvCxnSpPr>
            <a:cxnSpLocks/>
          </p:cNvCxnSpPr>
          <p:nvPr/>
        </p:nvCxnSpPr>
        <p:spPr>
          <a:xfrm>
            <a:off x="1736442" y="1549743"/>
            <a:ext cx="1631422" cy="346966"/>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1E9743-FFC8-411F-A38B-FB02DACACE0E}"/>
              </a:ext>
            </a:extLst>
          </p:cNvPr>
          <p:cNvCxnSpPr>
            <a:cxnSpLocks/>
          </p:cNvCxnSpPr>
          <p:nvPr/>
        </p:nvCxnSpPr>
        <p:spPr>
          <a:xfrm flipV="1">
            <a:off x="1989667" y="3018168"/>
            <a:ext cx="1354245" cy="741032"/>
          </a:xfrm>
          <a:prstGeom prst="line">
            <a:avLst/>
          </a:prstGeom>
          <a:ln w="6350">
            <a:solidFill>
              <a:schemeClr val="tx1">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B77DC933-00A7-441C-9600-4C4BCCF0AE19}"/>
              </a:ext>
            </a:extLst>
          </p:cNvPr>
          <p:cNvSpPr txBox="1">
            <a:spLocks/>
          </p:cNvSpPr>
          <p:nvPr/>
        </p:nvSpPr>
        <p:spPr>
          <a:xfrm>
            <a:off x="570262" y="3816847"/>
            <a:ext cx="1323974" cy="222519"/>
          </a:xfrm>
          <a:prstGeom prst="rect">
            <a:avLst/>
          </a:prstGeom>
        </p:spPr>
        <p:txBody>
          <a:bodyPr vert="horz" lIns="89154" tIns="44577" rIns="89154" bIns="44577" rtlCol="0">
            <a:noAutofit/>
          </a:bodyPr>
          <a:lstStyle>
            <a:defPPr>
              <a:defRPr lang="en-US"/>
            </a:defPPr>
            <a:lvl1pPr indent="0" algn="ctr" defTabSz="914400">
              <a:lnSpc>
                <a:spcPct val="100000"/>
              </a:lnSpc>
              <a:spcBef>
                <a:spcPts val="1000"/>
              </a:spcBef>
              <a:spcAft>
                <a:spcPts val="600"/>
              </a:spcAft>
              <a:buFont typeface="Arial"/>
              <a:buNone/>
              <a:defRPr sz="1200" b="1" i="0">
                <a:solidFill>
                  <a:schemeClr val="tx1">
                    <a:lumMod val="75000"/>
                  </a:schemeClr>
                </a:solidFill>
                <a:ea typeface="Arial" charset="0"/>
                <a:cs typeface="Arial Narrow" panose="020B0604020202020204" pitchFamily="34" charset="0"/>
              </a:defRPr>
            </a:lvl1pPr>
            <a:lvl2pPr marL="685800" indent="-228600" defTabSz="914400">
              <a:lnSpc>
                <a:spcPct val="100000"/>
              </a:lnSpc>
              <a:spcBef>
                <a:spcPts val="500"/>
              </a:spcBef>
              <a:spcAft>
                <a:spcPts val="600"/>
              </a:spcAft>
              <a:buFont typeface="Arial"/>
              <a:buChar char="•"/>
              <a:defRPr sz="1400" b="0" i="0">
                <a:solidFill>
                  <a:srgbClr val="595959"/>
                </a:solidFill>
                <a:latin typeface="Arial" charset="0"/>
                <a:ea typeface="Arial" charset="0"/>
                <a:cs typeface="Arial" charset="0"/>
              </a:defRPr>
            </a:lvl2pPr>
            <a:lvl3pPr marL="1143000" indent="-228600" defTabSz="914400">
              <a:lnSpc>
                <a:spcPct val="100000"/>
              </a:lnSpc>
              <a:spcBef>
                <a:spcPts val="500"/>
              </a:spcBef>
              <a:spcAft>
                <a:spcPts val="600"/>
              </a:spcAft>
              <a:buFont typeface="Arial"/>
              <a:buChar char="•"/>
              <a:defRPr sz="1200" b="0" i="0">
                <a:solidFill>
                  <a:srgbClr val="595959"/>
                </a:solidFill>
                <a:latin typeface="Arial" charset="0"/>
                <a:ea typeface="Arial" charset="0"/>
                <a:cs typeface="Arial" charset="0"/>
              </a:defRPr>
            </a:lvl3pPr>
            <a:lvl4pPr marL="1600200" indent="-228600" defTabSz="914400">
              <a:lnSpc>
                <a:spcPct val="100000"/>
              </a:lnSpc>
              <a:spcBef>
                <a:spcPts val="500"/>
              </a:spcBef>
              <a:spcAft>
                <a:spcPts val="600"/>
              </a:spcAft>
              <a:buFont typeface="Arial"/>
              <a:buChar char="•"/>
              <a:defRPr sz="1000" b="0" i="0">
                <a:solidFill>
                  <a:srgbClr val="595959"/>
                </a:solidFill>
                <a:latin typeface="Arial" charset="0"/>
                <a:ea typeface="Arial" charset="0"/>
                <a:cs typeface="Arial" charset="0"/>
              </a:defRPr>
            </a:lvl4pPr>
            <a:lvl5pPr marL="2057400" indent="-228600" defTabSz="914400">
              <a:lnSpc>
                <a:spcPct val="100000"/>
              </a:lnSpc>
              <a:spcBef>
                <a:spcPts val="500"/>
              </a:spcBef>
              <a:spcAft>
                <a:spcPts val="600"/>
              </a:spcAft>
              <a:buFont typeface="Arial"/>
              <a:buChar char="•"/>
              <a:defRPr sz="800" b="0" i="0">
                <a:solidFill>
                  <a:srgbClr val="595959"/>
                </a:solidFill>
                <a:latin typeface="Arial" charset="0"/>
                <a:ea typeface="Arial" charset="0"/>
                <a:cs typeface="Arial" charset="0"/>
              </a:defRP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r>
              <a:rPr lang="en-US" dirty="0"/>
              <a:t>Inadequate reimbursement</a:t>
            </a:r>
          </a:p>
        </p:txBody>
      </p:sp>
    </p:spTree>
    <p:extLst>
      <p:ext uri="{BB962C8B-B14F-4D97-AF65-F5344CB8AC3E}">
        <p14:creationId xmlns:p14="http://schemas.microsoft.com/office/powerpoint/2010/main" val="3631989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079" y="1526190"/>
            <a:ext cx="7828596" cy="1630856"/>
          </a:xfrm>
        </p:spPr>
        <p:txBody>
          <a:bodyPr>
            <a:noAutofit/>
          </a:bodyPr>
          <a:lstStyle/>
          <a:p>
            <a:pPr marL="0" indent="0">
              <a:buNone/>
            </a:pPr>
            <a:r>
              <a:rPr lang="en-US" sz="2000" dirty="0">
                <a:solidFill>
                  <a:schemeClr val="tx2"/>
                </a:solidFill>
                <a:latin typeface="+mn-lt"/>
              </a:rPr>
              <a:t>“</a:t>
            </a:r>
            <a:r>
              <a:rPr lang="en-US" sz="2000" i="1" dirty="0">
                <a:solidFill>
                  <a:schemeClr val="tx2"/>
                </a:solidFill>
                <a:latin typeface="+mn-lt"/>
              </a:rPr>
              <a:t>We always hope for the easy fix: the one simple change that will erase a problem in a stroke. But few things in life work this way. Instead, success requires making a hundred small steps go right - one after the other, no slipups, no goofs, everyone pitching in.</a:t>
            </a:r>
            <a:r>
              <a:rPr lang="en-US" sz="2000" dirty="0">
                <a:solidFill>
                  <a:schemeClr val="tx2"/>
                </a:solidFill>
                <a:latin typeface="+mn-lt"/>
              </a:rPr>
              <a:t>” </a:t>
            </a:r>
          </a:p>
          <a:p>
            <a:pPr marL="0" indent="0">
              <a:buNone/>
            </a:pPr>
            <a:r>
              <a:rPr lang="en-US" sz="2000" dirty="0">
                <a:latin typeface="+mn-lt"/>
              </a:rPr>
              <a:t>- Atul Gawande, Better: A Surgeon's Notes on Performance</a:t>
            </a:r>
          </a:p>
          <a:p>
            <a:endParaRPr lang="en-US" sz="2000" dirty="0">
              <a:latin typeface="+mn-lt"/>
            </a:endParaRPr>
          </a:p>
        </p:txBody>
      </p:sp>
      <p:sp>
        <p:nvSpPr>
          <p:cNvPr id="2" name="Slide Number Placeholder 1"/>
          <p:cNvSpPr>
            <a:spLocks noGrp="1"/>
          </p:cNvSpPr>
          <p:nvPr>
            <p:ph type="sldNum" sz="quarter" idx="10"/>
          </p:nvPr>
        </p:nvSpPr>
        <p:spPr/>
        <p:txBody>
          <a:bodyPr/>
          <a:lstStyle/>
          <a:p>
            <a:fld id="{DA05D499-8038-C642-91E0-FF7B8677CF19}" type="slidenum">
              <a:rPr lang="en-US" smtClean="0"/>
              <a:pPr/>
              <a:t>20</a:t>
            </a:fld>
            <a:endParaRPr lang="en-US" dirty="0"/>
          </a:p>
        </p:txBody>
      </p:sp>
    </p:spTree>
    <p:extLst>
      <p:ext uri="{BB962C8B-B14F-4D97-AF65-F5344CB8AC3E}">
        <p14:creationId xmlns:p14="http://schemas.microsoft.com/office/powerpoint/2010/main" val="3444311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1" y="1991849"/>
            <a:ext cx="8412480" cy="897710"/>
          </a:xfrm>
        </p:spPr>
        <p:txBody>
          <a:bodyPr>
            <a:noAutofit/>
          </a:bodyPr>
          <a:lstStyle/>
          <a:p>
            <a:pPr algn="ctr"/>
            <a:r>
              <a:rPr lang="en-US" sz="2800" b="1" dirty="0">
                <a:latin typeface="+mn-lt"/>
              </a:rPr>
              <a:t>For the Individual</a:t>
            </a:r>
          </a:p>
        </p:txBody>
      </p:sp>
      <p:sp>
        <p:nvSpPr>
          <p:cNvPr id="3" name="Slide Number Placeholder 2"/>
          <p:cNvSpPr>
            <a:spLocks noGrp="1"/>
          </p:cNvSpPr>
          <p:nvPr>
            <p:ph type="sldNum" sz="quarter" idx="10"/>
          </p:nvPr>
        </p:nvSpPr>
        <p:spPr/>
        <p:txBody>
          <a:bodyPr/>
          <a:lstStyle/>
          <a:p>
            <a:fld id="{DA05D499-8038-C642-91E0-FF7B8677CF19}" type="slidenum">
              <a:rPr lang="en-US" smtClean="0"/>
              <a:pPr/>
              <a:t>21</a:t>
            </a:fld>
            <a:endParaRPr lang="en-US" dirty="0"/>
          </a:p>
        </p:txBody>
      </p:sp>
    </p:spTree>
    <p:extLst>
      <p:ext uri="{BB962C8B-B14F-4D97-AF65-F5344CB8AC3E}">
        <p14:creationId xmlns:p14="http://schemas.microsoft.com/office/powerpoint/2010/main" val="1898686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35" name="Shape 135"/>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9DDC"/>
              </a:buClr>
              <a:buSzPct val="25000"/>
            </a:pPr>
            <a:r>
              <a:rPr lang="en-US" dirty="0">
                <a:solidFill>
                  <a:schemeClr val="accent1"/>
                </a:solidFill>
              </a:rPr>
              <a:t>STEP 1: Take a deep breath and get organized</a:t>
            </a:r>
          </a:p>
        </p:txBody>
      </p:sp>
      <p:sp>
        <p:nvSpPr>
          <p:cNvPr id="123" name="Shape 123"/>
          <p:cNvSpPr/>
          <p:nvPr/>
        </p:nvSpPr>
        <p:spPr>
          <a:xfrm>
            <a:off x="768927" y="1094172"/>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25" name="Shape 125"/>
          <p:cNvSpPr/>
          <p:nvPr/>
        </p:nvSpPr>
        <p:spPr>
          <a:xfrm>
            <a:off x="768927" y="2080155"/>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26" name="Shape 126"/>
          <p:cNvSpPr/>
          <p:nvPr/>
        </p:nvSpPr>
        <p:spPr>
          <a:xfrm>
            <a:off x="768927" y="3075372"/>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27" name="Shape 127"/>
          <p:cNvSpPr txBox="1"/>
          <p:nvPr/>
        </p:nvSpPr>
        <p:spPr>
          <a:xfrm>
            <a:off x="997527" y="1246572"/>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1</a:t>
            </a:r>
          </a:p>
        </p:txBody>
      </p:sp>
      <p:sp>
        <p:nvSpPr>
          <p:cNvPr id="128" name="Shape 128"/>
          <p:cNvSpPr txBox="1"/>
          <p:nvPr/>
        </p:nvSpPr>
        <p:spPr>
          <a:xfrm>
            <a:off x="997527" y="2206867"/>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2</a:t>
            </a:r>
          </a:p>
        </p:txBody>
      </p:sp>
      <p:sp>
        <p:nvSpPr>
          <p:cNvPr id="129" name="Shape 129"/>
          <p:cNvSpPr txBox="1"/>
          <p:nvPr/>
        </p:nvSpPr>
        <p:spPr>
          <a:xfrm>
            <a:off x="997527" y="3202084"/>
            <a:ext cx="457200" cy="523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3</a:t>
            </a:r>
          </a:p>
        </p:txBody>
      </p:sp>
      <p:sp>
        <p:nvSpPr>
          <p:cNvPr id="130" name="Shape 130"/>
          <p:cNvSpPr txBox="1"/>
          <p:nvPr/>
        </p:nvSpPr>
        <p:spPr>
          <a:xfrm>
            <a:off x="877186" y="4225484"/>
            <a:ext cx="6330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4</a:t>
            </a:r>
          </a:p>
        </p:txBody>
      </p:sp>
      <p:sp>
        <p:nvSpPr>
          <p:cNvPr id="131" name="Shape 131"/>
          <p:cNvSpPr txBox="1"/>
          <p:nvPr/>
        </p:nvSpPr>
        <p:spPr>
          <a:xfrm>
            <a:off x="1754908" y="1331210"/>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dk1"/>
                </a:solidFill>
              </a:rPr>
              <a:t>Put yourself on your own schedule</a:t>
            </a:r>
          </a:p>
        </p:txBody>
      </p:sp>
      <p:sp>
        <p:nvSpPr>
          <p:cNvPr id="132" name="Shape 132"/>
          <p:cNvSpPr txBox="1"/>
          <p:nvPr/>
        </p:nvSpPr>
        <p:spPr>
          <a:xfrm>
            <a:off x="1754908" y="2212192"/>
            <a:ext cx="4899891"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dk1"/>
                </a:solidFill>
              </a:rPr>
              <a:t>Take stock of your desires, feelings and actions that may be contributing to stress or burnout</a:t>
            </a:r>
          </a:p>
        </p:txBody>
      </p:sp>
      <p:sp>
        <p:nvSpPr>
          <p:cNvPr id="133" name="Shape 133"/>
          <p:cNvSpPr txBox="1"/>
          <p:nvPr/>
        </p:nvSpPr>
        <p:spPr>
          <a:xfrm>
            <a:off x="1754900" y="3215870"/>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dk1"/>
                </a:solidFill>
              </a:rPr>
              <a:t>Identify and prioritize your values and compare them to how you spend your time</a:t>
            </a:r>
          </a:p>
        </p:txBody>
      </p:sp>
      <p:sp>
        <p:nvSpPr>
          <p:cNvPr id="14" name="Slide Number Placeholder 2">
            <a:extLst>
              <a:ext uri="{FF2B5EF4-FFF2-40B4-BE49-F238E27FC236}">
                <a16:creationId xmlns:a16="http://schemas.microsoft.com/office/drawing/2014/main" id="{3FB101B5-8B69-4C2F-8081-5FAE19289137}"/>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22</a:t>
            </a:fld>
            <a:endParaRPr lang="en-US" dirty="0"/>
          </a:p>
        </p:txBody>
      </p:sp>
      <p:pic>
        <p:nvPicPr>
          <p:cNvPr id="2" name="Picture 1">
            <a:extLst>
              <a:ext uri="{FF2B5EF4-FFF2-40B4-BE49-F238E27FC236}">
                <a16:creationId xmlns:a16="http://schemas.microsoft.com/office/drawing/2014/main" id="{A0D27AD5-BE3E-41FF-A846-D75743CC48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83399" y="643467"/>
            <a:ext cx="1868075" cy="2377551"/>
          </a:xfrm>
          <a:prstGeom prst="rect">
            <a:avLst/>
          </a:prstGeom>
          <a:ln w="19050">
            <a:solidFill>
              <a:schemeClr val="tx1"/>
            </a:solidFill>
          </a:ln>
        </p:spPr>
      </p:pic>
      <p:sp>
        <p:nvSpPr>
          <p:cNvPr id="3" name="TextBox 2">
            <a:extLst>
              <a:ext uri="{FF2B5EF4-FFF2-40B4-BE49-F238E27FC236}">
                <a16:creationId xmlns:a16="http://schemas.microsoft.com/office/drawing/2014/main" id="{10F0F465-6AC2-49DA-9B52-31E204DCFE9E}"/>
              </a:ext>
            </a:extLst>
          </p:cNvPr>
          <p:cNvSpPr txBox="1"/>
          <p:nvPr/>
        </p:nvSpPr>
        <p:spPr>
          <a:xfrm>
            <a:off x="474133" y="4487084"/>
            <a:ext cx="7696200" cy="230832"/>
          </a:xfrm>
          <a:prstGeom prst="rect">
            <a:avLst/>
          </a:prstGeom>
          <a:noFill/>
        </p:spPr>
        <p:txBody>
          <a:bodyPr wrap="square" rtlCol="0">
            <a:spAutoFit/>
          </a:bodyPr>
          <a:lstStyle/>
          <a:p>
            <a:r>
              <a:rPr lang="en-US" sz="900" dirty="0">
                <a:solidFill>
                  <a:schemeClr val="tx2"/>
                </a:solidFill>
              </a:rPr>
              <a:t>Source: STEPS Forward “Physician Well-Being: Protect Against Burnout and Encourage Self-Care” </a:t>
            </a:r>
            <a:r>
              <a:rPr lang="en-US" sz="900" dirty="0">
                <a:solidFill>
                  <a:schemeClr val="tx2"/>
                </a:solidFill>
                <a:hlinkClick r:id="rId4"/>
              </a:rPr>
              <a:t>https://edhub.ama-assn.org/steps-forward/module/2702556</a:t>
            </a:r>
            <a:r>
              <a:rPr lang="en-US" sz="900" dirty="0">
                <a:solidFill>
                  <a:schemeClr val="tx2"/>
                </a:solidFill>
              </a:rPr>
              <a:t> </a:t>
            </a:r>
          </a:p>
        </p:txBody>
      </p:sp>
    </p:spTree>
    <p:extLst>
      <p:ext uri="{BB962C8B-B14F-4D97-AF65-F5344CB8AC3E}">
        <p14:creationId xmlns:p14="http://schemas.microsoft.com/office/powerpoint/2010/main" val="1616613986"/>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35" name="Shape 135"/>
          <p:cNvSpPr txBox="1">
            <a:spLocks noGrp="1"/>
          </p:cNvSpPr>
          <p:nvPr>
            <p:ph type="title"/>
          </p:nvPr>
        </p:nvSpPr>
        <p:spPr>
          <a:xfrm>
            <a:off x="628650" y="211698"/>
            <a:ext cx="7886700" cy="897710"/>
          </a:xfrm>
          <a:prstGeom prst="rect">
            <a:avLst/>
          </a:prstGeom>
          <a:noFill/>
          <a:ln>
            <a:noFill/>
          </a:ln>
        </p:spPr>
        <p:txBody>
          <a:bodyPr vert="horz" lIns="91425" tIns="45700" rIns="91425" bIns="45700" rtlCol="0" anchor="ctr" anchorCtr="0">
            <a:noAutofit/>
          </a:bodyPr>
          <a:lstStyle/>
          <a:p>
            <a:pPr>
              <a:spcBef>
                <a:spcPts val="0"/>
              </a:spcBef>
              <a:buClr>
                <a:srgbClr val="009DDC"/>
              </a:buClr>
              <a:buSzPct val="25000"/>
            </a:pPr>
            <a:r>
              <a:rPr lang="en-US" dirty="0">
                <a:solidFill>
                  <a:schemeClr val="accent1"/>
                </a:solidFill>
              </a:rPr>
              <a:t>STEP 2: Think about your practice or training from a different perspective</a:t>
            </a:r>
          </a:p>
        </p:txBody>
      </p:sp>
      <p:sp>
        <p:nvSpPr>
          <p:cNvPr id="124" name="Shape 124"/>
          <p:cNvSpPr/>
          <p:nvPr/>
        </p:nvSpPr>
        <p:spPr>
          <a:xfrm>
            <a:off x="925504" y="1568306"/>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30" name="Shape 130"/>
          <p:cNvSpPr txBox="1"/>
          <p:nvPr/>
        </p:nvSpPr>
        <p:spPr>
          <a:xfrm>
            <a:off x="1066204" y="1721971"/>
            <a:ext cx="6330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4</a:t>
            </a:r>
          </a:p>
        </p:txBody>
      </p:sp>
      <p:sp>
        <p:nvSpPr>
          <p:cNvPr id="134" name="Shape 134"/>
          <p:cNvSpPr txBox="1"/>
          <p:nvPr/>
        </p:nvSpPr>
        <p:spPr>
          <a:xfrm>
            <a:off x="1924242" y="1779619"/>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dk1"/>
                </a:solidFill>
              </a:rPr>
              <a:t>Write your individual mission statement </a:t>
            </a:r>
          </a:p>
        </p:txBody>
      </p:sp>
      <p:sp>
        <p:nvSpPr>
          <p:cNvPr id="16" name="Shape 141">
            <a:extLst>
              <a:ext uri="{FF2B5EF4-FFF2-40B4-BE49-F238E27FC236}">
                <a16:creationId xmlns:a16="http://schemas.microsoft.com/office/drawing/2014/main" id="{D89E8450-7640-4111-B3E5-FDE4EAE82F9C}"/>
              </a:ext>
            </a:extLst>
          </p:cNvPr>
          <p:cNvSpPr/>
          <p:nvPr/>
        </p:nvSpPr>
        <p:spPr>
          <a:xfrm>
            <a:off x="925504" y="2670081"/>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7" name="Shape 145">
            <a:extLst>
              <a:ext uri="{FF2B5EF4-FFF2-40B4-BE49-F238E27FC236}">
                <a16:creationId xmlns:a16="http://schemas.microsoft.com/office/drawing/2014/main" id="{AAC18708-CD35-4274-999A-BCE54EA172E0}"/>
              </a:ext>
            </a:extLst>
          </p:cNvPr>
          <p:cNvSpPr txBox="1"/>
          <p:nvPr/>
        </p:nvSpPr>
        <p:spPr>
          <a:xfrm>
            <a:off x="1154104" y="2823357"/>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5</a:t>
            </a:r>
          </a:p>
        </p:txBody>
      </p:sp>
      <p:sp>
        <p:nvSpPr>
          <p:cNvPr id="18" name="Shape 149">
            <a:extLst>
              <a:ext uri="{FF2B5EF4-FFF2-40B4-BE49-F238E27FC236}">
                <a16:creationId xmlns:a16="http://schemas.microsoft.com/office/drawing/2014/main" id="{83A1111E-6386-4D5B-8324-2C3E0AB0CCF4}"/>
              </a:ext>
            </a:extLst>
          </p:cNvPr>
          <p:cNvSpPr txBox="1"/>
          <p:nvPr/>
        </p:nvSpPr>
        <p:spPr>
          <a:xfrm>
            <a:off x="1924242" y="2907957"/>
            <a:ext cx="6279300" cy="354000"/>
          </a:xfrm>
          <a:prstGeom prst="rect">
            <a:avLst/>
          </a:prstGeom>
          <a:noFill/>
          <a:ln>
            <a:noFill/>
          </a:ln>
        </p:spPr>
        <p:txBody>
          <a:bodyPr lIns="91425" tIns="45700" rIns="91425" bIns="45700" anchor="t" anchorCtr="0">
            <a:noAutofit/>
          </a:bodyPr>
          <a:lstStyle/>
          <a:p>
            <a:pPr lvl="0">
              <a:buSzPct val="25000"/>
            </a:pPr>
            <a:r>
              <a:rPr lang="en-US" dirty="0"/>
              <a:t>Write down inspiring patient stories</a:t>
            </a:r>
            <a:endParaRPr lang="en-US" sz="1700" dirty="0">
              <a:solidFill>
                <a:schemeClr val="dk1"/>
              </a:solidFill>
            </a:endParaRPr>
          </a:p>
        </p:txBody>
      </p:sp>
      <p:sp>
        <p:nvSpPr>
          <p:cNvPr id="10" name="Slide Number Placeholder 2">
            <a:extLst>
              <a:ext uri="{FF2B5EF4-FFF2-40B4-BE49-F238E27FC236}">
                <a16:creationId xmlns:a16="http://schemas.microsoft.com/office/drawing/2014/main" id="{45CABF3B-2411-48FB-8D7E-B62132E3AC88}"/>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23</a:t>
            </a:fld>
            <a:endParaRPr lang="en-US" dirty="0"/>
          </a:p>
        </p:txBody>
      </p:sp>
      <p:sp>
        <p:nvSpPr>
          <p:cNvPr id="11" name="TextBox 10">
            <a:extLst>
              <a:ext uri="{FF2B5EF4-FFF2-40B4-BE49-F238E27FC236}">
                <a16:creationId xmlns:a16="http://schemas.microsoft.com/office/drawing/2014/main" id="{F4BF0F11-3686-4600-A208-3702E5E2F7E3}"/>
              </a:ext>
            </a:extLst>
          </p:cNvPr>
          <p:cNvSpPr txBox="1"/>
          <p:nvPr/>
        </p:nvSpPr>
        <p:spPr>
          <a:xfrm>
            <a:off x="474133" y="4487084"/>
            <a:ext cx="7696200" cy="230832"/>
          </a:xfrm>
          <a:prstGeom prst="rect">
            <a:avLst/>
          </a:prstGeom>
          <a:noFill/>
        </p:spPr>
        <p:txBody>
          <a:bodyPr wrap="square" rtlCol="0">
            <a:spAutoFit/>
          </a:bodyPr>
          <a:lstStyle/>
          <a:p>
            <a:r>
              <a:rPr lang="en-US" sz="900" dirty="0">
                <a:solidFill>
                  <a:schemeClr val="tx2"/>
                </a:solidFill>
              </a:rPr>
              <a:t>Source: STEPS Forward “Physician Well-Being: Protect Against Burnout and Encourage Self-Care” </a:t>
            </a:r>
            <a:r>
              <a:rPr lang="en-US" sz="900" dirty="0">
                <a:solidFill>
                  <a:schemeClr val="tx2"/>
                </a:solidFill>
                <a:hlinkClick r:id="rId3"/>
              </a:rPr>
              <a:t>https://edhub.ama-assn.org/steps-forward/module/2702556</a:t>
            </a:r>
            <a:r>
              <a:rPr lang="en-US" sz="900" dirty="0">
                <a:solidFill>
                  <a:schemeClr val="tx2"/>
                </a:solidFill>
              </a:rPr>
              <a:t> </a:t>
            </a:r>
          </a:p>
        </p:txBody>
      </p:sp>
    </p:spTree>
    <p:extLst>
      <p:ext uri="{BB962C8B-B14F-4D97-AF65-F5344CB8AC3E}">
        <p14:creationId xmlns:p14="http://schemas.microsoft.com/office/powerpoint/2010/main" val="164163054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53" name="Shape 153"/>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spcBef>
                <a:spcPts val="0"/>
              </a:spcBef>
              <a:buClr>
                <a:srgbClr val="009DDC"/>
              </a:buClr>
              <a:buSzPct val="25000"/>
            </a:pPr>
            <a:r>
              <a:rPr lang="en-US" dirty="0">
                <a:solidFill>
                  <a:schemeClr val="accent1"/>
                </a:solidFill>
              </a:rPr>
              <a:t>STEP 3: Think about the big picture</a:t>
            </a:r>
          </a:p>
        </p:txBody>
      </p:sp>
      <p:sp>
        <p:nvSpPr>
          <p:cNvPr id="142" name="Shape 142"/>
          <p:cNvSpPr/>
          <p:nvPr/>
        </p:nvSpPr>
        <p:spPr>
          <a:xfrm>
            <a:off x="768927" y="2677431"/>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43" name="Shape 143"/>
          <p:cNvSpPr/>
          <p:nvPr/>
        </p:nvSpPr>
        <p:spPr>
          <a:xfrm>
            <a:off x="768927" y="903287"/>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44" name="Shape 144"/>
          <p:cNvSpPr/>
          <p:nvPr/>
        </p:nvSpPr>
        <p:spPr>
          <a:xfrm>
            <a:off x="768927" y="1788433"/>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46" name="Shape 146"/>
          <p:cNvSpPr txBox="1"/>
          <p:nvPr/>
        </p:nvSpPr>
        <p:spPr>
          <a:xfrm>
            <a:off x="997527" y="1055400"/>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6</a:t>
            </a:r>
          </a:p>
        </p:txBody>
      </p:sp>
      <p:sp>
        <p:nvSpPr>
          <p:cNvPr id="147" name="Shape 147"/>
          <p:cNvSpPr txBox="1"/>
          <p:nvPr/>
        </p:nvSpPr>
        <p:spPr>
          <a:xfrm>
            <a:off x="997527" y="1915145"/>
            <a:ext cx="457200" cy="523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7</a:t>
            </a:r>
          </a:p>
        </p:txBody>
      </p:sp>
      <p:sp>
        <p:nvSpPr>
          <p:cNvPr id="148" name="Shape 148"/>
          <p:cNvSpPr txBox="1"/>
          <p:nvPr/>
        </p:nvSpPr>
        <p:spPr>
          <a:xfrm>
            <a:off x="909627" y="2836943"/>
            <a:ext cx="6330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8</a:t>
            </a:r>
          </a:p>
        </p:txBody>
      </p:sp>
      <p:sp>
        <p:nvSpPr>
          <p:cNvPr id="150" name="Shape 150"/>
          <p:cNvSpPr txBox="1"/>
          <p:nvPr/>
        </p:nvSpPr>
        <p:spPr>
          <a:xfrm>
            <a:off x="1754900" y="1145393"/>
            <a:ext cx="6279300" cy="354000"/>
          </a:xfrm>
          <a:prstGeom prst="rect">
            <a:avLst/>
          </a:prstGeom>
          <a:noFill/>
          <a:ln>
            <a:noFill/>
          </a:ln>
        </p:spPr>
        <p:txBody>
          <a:bodyPr lIns="91425" tIns="45700" rIns="91425" bIns="45700" anchor="t" anchorCtr="0">
            <a:noAutofit/>
          </a:bodyPr>
          <a:lstStyle/>
          <a:p>
            <a:pPr lvl="0">
              <a:buSzPct val="25000"/>
            </a:pPr>
            <a:r>
              <a:rPr lang="en-US" sz="1700" dirty="0">
                <a:solidFill>
                  <a:schemeClr val="dk1"/>
                </a:solidFill>
              </a:rPr>
              <a:t>Consider the legacy you want to leave behind</a:t>
            </a:r>
          </a:p>
        </p:txBody>
      </p:sp>
      <p:sp>
        <p:nvSpPr>
          <p:cNvPr id="151" name="Shape 151"/>
          <p:cNvSpPr txBox="1"/>
          <p:nvPr/>
        </p:nvSpPr>
        <p:spPr>
          <a:xfrm>
            <a:off x="1754900" y="2022066"/>
            <a:ext cx="6279300" cy="354000"/>
          </a:xfrm>
          <a:prstGeom prst="rect">
            <a:avLst/>
          </a:prstGeom>
          <a:noFill/>
          <a:ln>
            <a:noFill/>
          </a:ln>
        </p:spPr>
        <p:txBody>
          <a:bodyPr lIns="91425" tIns="45700" rIns="91425" bIns="45700" anchor="t" anchorCtr="0">
            <a:noAutofit/>
          </a:bodyPr>
          <a:lstStyle/>
          <a:p>
            <a:pPr lvl="0">
              <a:buSzPct val="25000"/>
            </a:pPr>
            <a:r>
              <a:rPr lang="en-US" dirty="0"/>
              <a:t>Start a gratitude journal</a:t>
            </a:r>
            <a:endParaRPr lang="en-US" sz="1700" dirty="0">
              <a:solidFill>
                <a:schemeClr val="dk1"/>
              </a:solidFill>
            </a:endParaRPr>
          </a:p>
        </p:txBody>
      </p:sp>
      <p:sp>
        <p:nvSpPr>
          <p:cNvPr id="152" name="Shape 152"/>
          <p:cNvSpPr txBox="1"/>
          <p:nvPr/>
        </p:nvSpPr>
        <p:spPr>
          <a:xfrm>
            <a:off x="1754900" y="2905679"/>
            <a:ext cx="6279300" cy="354000"/>
          </a:xfrm>
          <a:prstGeom prst="rect">
            <a:avLst/>
          </a:prstGeom>
          <a:noFill/>
          <a:ln>
            <a:noFill/>
          </a:ln>
        </p:spPr>
        <p:txBody>
          <a:bodyPr lIns="91425" tIns="45700" rIns="91425" bIns="45700" anchor="t" anchorCtr="0">
            <a:noAutofit/>
          </a:bodyPr>
          <a:lstStyle/>
          <a:p>
            <a:pPr lvl="0">
              <a:buSzPct val="25000"/>
            </a:pPr>
            <a:r>
              <a:rPr lang="en-US" dirty="0">
                <a:solidFill>
                  <a:schemeClr val="dk1"/>
                </a:solidFill>
              </a:rPr>
              <a:t>Learn to manage your time and finances</a:t>
            </a:r>
          </a:p>
        </p:txBody>
      </p:sp>
      <p:sp>
        <p:nvSpPr>
          <p:cNvPr id="17" name="Shape 142">
            <a:extLst>
              <a:ext uri="{FF2B5EF4-FFF2-40B4-BE49-F238E27FC236}">
                <a16:creationId xmlns:a16="http://schemas.microsoft.com/office/drawing/2014/main" id="{0F8A53AC-AC49-42D7-8416-2C909FBF54C1}"/>
              </a:ext>
            </a:extLst>
          </p:cNvPr>
          <p:cNvSpPr/>
          <p:nvPr/>
        </p:nvSpPr>
        <p:spPr>
          <a:xfrm>
            <a:off x="768927" y="3549459"/>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8" name="Shape 148">
            <a:extLst>
              <a:ext uri="{FF2B5EF4-FFF2-40B4-BE49-F238E27FC236}">
                <a16:creationId xmlns:a16="http://schemas.microsoft.com/office/drawing/2014/main" id="{8AA15AC6-8FAB-4BE5-A1B6-454A25442DFC}"/>
              </a:ext>
            </a:extLst>
          </p:cNvPr>
          <p:cNvSpPr txBox="1"/>
          <p:nvPr/>
        </p:nvSpPr>
        <p:spPr>
          <a:xfrm>
            <a:off x="909627" y="3708971"/>
            <a:ext cx="6330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9</a:t>
            </a:r>
          </a:p>
        </p:txBody>
      </p:sp>
      <p:sp>
        <p:nvSpPr>
          <p:cNvPr id="19" name="Shape 152">
            <a:extLst>
              <a:ext uri="{FF2B5EF4-FFF2-40B4-BE49-F238E27FC236}">
                <a16:creationId xmlns:a16="http://schemas.microsoft.com/office/drawing/2014/main" id="{E013DA00-7A71-4C6A-BB69-C1073ED3CFF3}"/>
              </a:ext>
            </a:extLst>
          </p:cNvPr>
          <p:cNvSpPr txBox="1"/>
          <p:nvPr/>
        </p:nvSpPr>
        <p:spPr>
          <a:xfrm>
            <a:off x="1754900" y="3786173"/>
            <a:ext cx="6279300" cy="354000"/>
          </a:xfrm>
          <a:prstGeom prst="rect">
            <a:avLst/>
          </a:prstGeom>
          <a:noFill/>
          <a:ln>
            <a:noFill/>
          </a:ln>
        </p:spPr>
        <p:txBody>
          <a:bodyPr lIns="91425" tIns="45700" rIns="91425" bIns="45700" anchor="t" anchorCtr="0">
            <a:noAutofit/>
          </a:bodyPr>
          <a:lstStyle/>
          <a:p>
            <a:pPr lvl="0">
              <a:buSzPct val="25000"/>
            </a:pPr>
            <a:r>
              <a:rPr lang="en-US" dirty="0"/>
              <a:t>Develop your spiritual practice</a:t>
            </a:r>
            <a:endParaRPr lang="en-US" sz="1700" dirty="0">
              <a:solidFill>
                <a:schemeClr val="dk1"/>
              </a:solidFill>
            </a:endParaRPr>
          </a:p>
        </p:txBody>
      </p:sp>
      <p:sp>
        <p:nvSpPr>
          <p:cNvPr id="20" name="Slide Number Placeholder 2">
            <a:extLst>
              <a:ext uri="{FF2B5EF4-FFF2-40B4-BE49-F238E27FC236}">
                <a16:creationId xmlns:a16="http://schemas.microsoft.com/office/drawing/2014/main" id="{308681A3-FF65-4166-9C4A-E89B8A2CD6C0}"/>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24</a:t>
            </a:fld>
            <a:endParaRPr lang="en-US" dirty="0"/>
          </a:p>
        </p:txBody>
      </p:sp>
      <p:sp>
        <p:nvSpPr>
          <p:cNvPr id="21" name="TextBox 20">
            <a:extLst>
              <a:ext uri="{FF2B5EF4-FFF2-40B4-BE49-F238E27FC236}">
                <a16:creationId xmlns:a16="http://schemas.microsoft.com/office/drawing/2014/main" id="{662B5F32-D3B1-4496-BB80-02F9DC457AB8}"/>
              </a:ext>
            </a:extLst>
          </p:cNvPr>
          <p:cNvSpPr txBox="1"/>
          <p:nvPr/>
        </p:nvSpPr>
        <p:spPr>
          <a:xfrm>
            <a:off x="474133" y="4487084"/>
            <a:ext cx="7696200" cy="230832"/>
          </a:xfrm>
          <a:prstGeom prst="rect">
            <a:avLst/>
          </a:prstGeom>
          <a:noFill/>
        </p:spPr>
        <p:txBody>
          <a:bodyPr wrap="square" rtlCol="0">
            <a:spAutoFit/>
          </a:bodyPr>
          <a:lstStyle/>
          <a:p>
            <a:r>
              <a:rPr lang="en-US" sz="900" dirty="0">
                <a:solidFill>
                  <a:schemeClr val="tx2"/>
                </a:solidFill>
              </a:rPr>
              <a:t>Source: STEPS Forward “Physician Well-Being: Protect Against Burnout and Encourage Self-Care” </a:t>
            </a:r>
            <a:r>
              <a:rPr lang="en-US" sz="900" dirty="0">
                <a:solidFill>
                  <a:schemeClr val="tx2"/>
                </a:solidFill>
                <a:hlinkClick r:id="rId3"/>
              </a:rPr>
              <a:t>https://edhub.ama-assn.org/steps-forward/module/2702556</a:t>
            </a:r>
            <a:r>
              <a:rPr lang="en-US" sz="900" dirty="0">
                <a:solidFill>
                  <a:schemeClr val="tx2"/>
                </a:solidFill>
              </a:rPr>
              <a:t> </a:t>
            </a:r>
          </a:p>
        </p:txBody>
      </p:sp>
    </p:spTree>
    <p:extLst>
      <p:ext uri="{BB962C8B-B14F-4D97-AF65-F5344CB8AC3E}">
        <p14:creationId xmlns:p14="http://schemas.microsoft.com/office/powerpoint/2010/main" val="137928983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70" name="Shape 17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spcBef>
                <a:spcPts val="0"/>
              </a:spcBef>
              <a:buClr>
                <a:srgbClr val="009DDC"/>
              </a:buClr>
              <a:buSzPct val="25000"/>
            </a:pPr>
            <a:r>
              <a:rPr lang="en-US" dirty="0">
                <a:solidFill>
                  <a:schemeClr val="accent1"/>
                </a:solidFill>
              </a:rPr>
              <a:t>STEP 4: Find support and guidance in outside groups</a:t>
            </a:r>
          </a:p>
        </p:txBody>
      </p:sp>
      <p:sp>
        <p:nvSpPr>
          <p:cNvPr id="159" name="Shape 159"/>
          <p:cNvSpPr/>
          <p:nvPr/>
        </p:nvSpPr>
        <p:spPr>
          <a:xfrm>
            <a:off x="768927" y="958700"/>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60" name="Shape 160"/>
          <p:cNvSpPr/>
          <p:nvPr/>
        </p:nvSpPr>
        <p:spPr>
          <a:xfrm>
            <a:off x="768927" y="3676490"/>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61" name="Shape 161"/>
          <p:cNvSpPr/>
          <p:nvPr/>
        </p:nvSpPr>
        <p:spPr>
          <a:xfrm>
            <a:off x="768927" y="1851546"/>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62" name="Shape 162"/>
          <p:cNvSpPr/>
          <p:nvPr/>
        </p:nvSpPr>
        <p:spPr>
          <a:xfrm>
            <a:off x="768927" y="2761271"/>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63" name="Shape 163"/>
          <p:cNvSpPr txBox="1"/>
          <p:nvPr/>
        </p:nvSpPr>
        <p:spPr>
          <a:xfrm>
            <a:off x="997527" y="1111100"/>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9</a:t>
            </a:r>
          </a:p>
        </p:txBody>
      </p:sp>
      <p:sp>
        <p:nvSpPr>
          <p:cNvPr id="164" name="Shape 164"/>
          <p:cNvSpPr txBox="1"/>
          <p:nvPr/>
        </p:nvSpPr>
        <p:spPr>
          <a:xfrm>
            <a:off x="909627" y="2021117"/>
            <a:ext cx="6330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10</a:t>
            </a:r>
          </a:p>
        </p:txBody>
      </p:sp>
      <p:sp>
        <p:nvSpPr>
          <p:cNvPr id="165" name="Shape 165"/>
          <p:cNvSpPr txBox="1"/>
          <p:nvPr/>
        </p:nvSpPr>
        <p:spPr>
          <a:xfrm>
            <a:off x="909627" y="3836002"/>
            <a:ext cx="6330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12</a:t>
            </a:r>
          </a:p>
        </p:txBody>
      </p:sp>
      <p:sp>
        <p:nvSpPr>
          <p:cNvPr id="166" name="Shape 166"/>
          <p:cNvSpPr txBox="1"/>
          <p:nvPr/>
        </p:nvSpPr>
        <p:spPr>
          <a:xfrm>
            <a:off x="1754908" y="1195738"/>
            <a:ext cx="6279300" cy="354000"/>
          </a:xfrm>
          <a:prstGeom prst="rect">
            <a:avLst/>
          </a:prstGeom>
          <a:noFill/>
          <a:ln>
            <a:noFill/>
          </a:ln>
        </p:spPr>
        <p:txBody>
          <a:bodyPr lIns="91425" tIns="45700" rIns="91425" bIns="45700" anchor="t" anchorCtr="0">
            <a:noAutofit/>
          </a:bodyPr>
          <a:lstStyle/>
          <a:p>
            <a:pPr lvl="0">
              <a:buSzPct val="25000"/>
            </a:pPr>
            <a:r>
              <a:rPr lang="en-US" dirty="0"/>
              <a:t>Consider a support group</a:t>
            </a:r>
            <a:endParaRPr lang="en-US" sz="1700" dirty="0">
              <a:solidFill>
                <a:schemeClr val="dk1"/>
              </a:solidFill>
            </a:endParaRPr>
          </a:p>
        </p:txBody>
      </p:sp>
      <p:sp>
        <p:nvSpPr>
          <p:cNvPr id="167" name="Shape 167"/>
          <p:cNvSpPr txBox="1"/>
          <p:nvPr/>
        </p:nvSpPr>
        <p:spPr>
          <a:xfrm>
            <a:off x="1754908" y="2093652"/>
            <a:ext cx="6279300" cy="354000"/>
          </a:xfrm>
          <a:prstGeom prst="rect">
            <a:avLst/>
          </a:prstGeom>
          <a:noFill/>
          <a:ln>
            <a:noFill/>
          </a:ln>
        </p:spPr>
        <p:txBody>
          <a:bodyPr lIns="91425" tIns="45700" rIns="91425" bIns="45700" anchor="t" anchorCtr="0">
            <a:noAutofit/>
          </a:bodyPr>
          <a:lstStyle/>
          <a:p>
            <a:pPr lvl="0">
              <a:buSzPct val="25000"/>
            </a:pPr>
            <a:r>
              <a:rPr lang="en-US" dirty="0"/>
              <a:t>Enlist your peers to provide support</a:t>
            </a:r>
            <a:endParaRPr lang="en-US" sz="1700" dirty="0">
              <a:solidFill>
                <a:schemeClr val="dk1"/>
              </a:solidFill>
            </a:endParaRPr>
          </a:p>
        </p:txBody>
      </p:sp>
      <p:sp>
        <p:nvSpPr>
          <p:cNvPr id="168" name="Shape 168"/>
          <p:cNvSpPr txBox="1"/>
          <p:nvPr/>
        </p:nvSpPr>
        <p:spPr>
          <a:xfrm>
            <a:off x="1754900" y="3003370"/>
            <a:ext cx="6279300" cy="354000"/>
          </a:xfrm>
          <a:prstGeom prst="rect">
            <a:avLst/>
          </a:prstGeom>
          <a:noFill/>
          <a:ln>
            <a:noFill/>
          </a:ln>
        </p:spPr>
        <p:txBody>
          <a:bodyPr lIns="91425" tIns="45700" rIns="91425" bIns="45700" anchor="t" anchorCtr="0">
            <a:noAutofit/>
          </a:bodyPr>
          <a:lstStyle/>
          <a:p>
            <a:pPr lvl="0">
              <a:buSzPct val="25000"/>
            </a:pPr>
            <a:r>
              <a:rPr lang="en-US" dirty="0"/>
              <a:t>Seek professional help</a:t>
            </a:r>
            <a:endParaRPr lang="en-US" sz="1700" dirty="0">
              <a:solidFill>
                <a:schemeClr val="dk1"/>
              </a:solidFill>
            </a:endParaRPr>
          </a:p>
        </p:txBody>
      </p:sp>
      <p:sp>
        <p:nvSpPr>
          <p:cNvPr id="169" name="Shape 169"/>
          <p:cNvSpPr txBox="1"/>
          <p:nvPr/>
        </p:nvSpPr>
        <p:spPr>
          <a:xfrm>
            <a:off x="1754908" y="3887803"/>
            <a:ext cx="6279300" cy="354000"/>
          </a:xfrm>
          <a:prstGeom prst="rect">
            <a:avLst/>
          </a:prstGeom>
          <a:noFill/>
          <a:ln>
            <a:noFill/>
          </a:ln>
        </p:spPr>
        <p:txBody>
          <a:bodyPr lIns="91425" tIns="45700" rIns="91425" bIns="45700" anchor="t" anchorCtr="0">
            <a:noAutofit/>
          </a:bodyPr>
          <a:lstStyle/>
          <a:p>
            <a:pPr lvl="0">
              <a:buSzPct val="25000"/>
            </a:pPr>
            <a:r>
              <a:rPr lang="en-US" dirty="0"/>
              <a:t>Connect with local resources</a:t>
            </a:r>
            <a:endParaRPr lang="en-US" sz="1700" dirty="0">
              <a:solidFill>
                <a:schemeClr val="dk1"/>
              </a:solidFill>
            </a:endParaRPr>
          </a:p>
        </p:txBody>
      </p:sp>
      <p:sp>
        <p:nvSpPr>
          <p:cNvPr id="171" name="Shape 171"/>
          <p:cNvSpPr txBox="1"/>
          <p:nvPr/>
        </p:nvSpPr>
        <p:spPr>
          <a:xfrm>
            <a:off x="928152" y="2918774"/>
            <a:ext cx="59595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11</a:t>
            </a:r>
          </a:p>
        </p:txBody>
      </p:sp>
      <p:sp>
        <p:nvSpPr>
          <p:cNvPr id="16" name="Slide Number Placeholder 2">
            <a:extLst>
              <a:ext uri="{FF2B5EF4-FFF2-40B4-BE49-F238E27FC236}">
                <a16:creationId xmlns:a16="http://schemas.microsoft.com/office/drawing/2014/main" id="{D7E19ADB-8B0C-496C-9E08-06E7DDB4A3A5}"/>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25</a:t>
            </a:fld>
            <a:endParaRPr lang="en-US" dirty="0"/>
          </a:p>
        </p:txBody>
      </p:sp>
      <p:sp>
        <p:nvSpPr>
          <p:cNvPr id="17" name="TextBox 16">
            <a:extLst>
              <a:ext uri="{FF2B5EF4-FFF2-40B4-BE49-F238E27FC236}">
                <a16:creationId xmlns:a16="http://schemas.microsoft.com/office/drawing/2014/main" id="{6FCEF65B-2F3B-4ADF-A3D6-C9BD2CBD7110}"/>
              </a:ext>
            </a:extLst>
          </p:cNvPr>
          <p:cNvSpPr txBox="1"/>
          <p:nvPr/>
        </p:nvSpPr>
        <p:spPr>
          <a:xfrm>
            <a:off x="474133" y="4487084"/>
            <a:ext cx="7696200" cy="230832"/>
          </a:xfrm>
          <a:prstGeom prst="rect">
            <a:avLst/>
          </a:prstGeom>
          <a:noFill/>
        </p:spPr>
        <p:txBody>
          <a:bodyPr wrap="square" rtlCol="0">
            <a:spAutoFit/>
          </a:bodyPr>
          <a:lstStyle/>
          <a:p>
            <a:r>
              <a:rPr lang="en-US" sz="900" dirty="0">
                <a:solidFill>
                  <a:schemeClr val="tx2"/>
                </a:solidFill>
              </a:rPr>
              <a:t>Source: STEPS Forward “Physician Well-Being: Protect Against Burnout and Encourage Self-Care” </a:t>
            </a:r>
            <a:r>
              <a:rPr lang="en-US" sz="900" dirty="0">
                <a:solidFill>
                  <a:schemeClr val="tx2"/>
                </a:solidFill>
                <a:hlinkClick r:id="rId3"/>
              </a:rPr>
              <a:t>https://edhub.ama-assn.org/steps-forward/module/2702556</a:t>
            </a:r>
            <a:r>
              <a:rPr lang="en-US" sz="900" dirty="0">
                <a:solidFill>
                  <a:schemeClr val="tx2"/>
                </a:solidFill>
              </a:rPr>
              <a:t> </a:t>
            </a:r>
          </a:p>
        </p:txBody>
      </p:sp>
    </p:spTree>
    <p:extLst>
      <p:ext uri="{BB962C8B-B14F-4D97-AF65-F5344CB8AC3E}">
        <p14:creationId xmlns:p14="http://schemas.microsoft.com/office/powerpoint/2010/main" val="3182975727"/>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89" name="Shape 189"/>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spcBef>
                <a:spcPts val="0"/>
              </a:spcBef>
              <a:buClr>
                <a:srgbClr val="009DDC"/>
              </a:buClr>
              <a:buSzPct val="25000"/>
            </a:pPr>
            <a:r>
              <a:rPr lang="en-US" dirty="0">
                <a:solidFill>
                  <a:schemeClr val="accent1"/>
                </a:solidFill>
              </a:rPr>
              <a:t>STEP 5: Find meaning outside of work</a:t>
            </a:r>
          </a:p>
        </p:txBody>
      </p:sp>
      <p:sp>
        <p:nvSpPr>
          <p:cNvPr id="177" name="Shape 177"/>
          <p:cNvSpPr/>
          <p:nvPr/>
        </p:nvSpPr>
        <p:spPr>
          <a:xfrm>
            <a:off x="768927" y="967167"/>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78" name="Shape 178"/>
          <p:cNvSpPr/>
          <p:nvPr/>
        </p:nvSpPr>
        <p:spPr>
          <a:xfrm>
            <a:off x="768927" y="3617234"/>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79" name="Shape 179"/>
          <p:cNvSpPr/>
          <p:nvPr/>
        </p:nvSpPr>
        <p:spPr>
          <a:xfrm>
            <a:off x="768927" y="1850724"/>
            <a:ext cx="914400" cy="838200"/>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80" name="Shape 180"/>
          <p:cNvSpPr/>
          <p:nvPr/>
        </p:nvSpPr>
        <p:spPr>
          <a:xfrm>
            <a:off x="768927" y="2728231"/>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dirty="0">
              <a:solidFill>
                <a:schemeClr val="lt1"/>
              </a:solidFill>
              <a:latin typeface="Arial"/>
              <a:ea typeface="Arial"/>
              <a:cs typeface="Arial"/>
              <a:sym typeface="Arial"/>
            </a:endParaRPr>
          </a:p>
        </p:txBody>
      </p:sp>
      <p:sp>
        <p:nvSpPr>
          <p:cNvPr id="181" name="Shape 181"/>
          <p:cNvSpPr txBox="1"/>
          <p:nvPr/>
        </p:nvSpPr>
        <p:spPr>
          <a:xfrm>
            <a:off x="909627" y="1119570"/>
            <a:ext cx="6330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13</a:t>
            </a:r>
          </a:p>
        </p:txBody>
      </p:sp>
      <p:sp>
        <p:nvSpPr>
          <p:cNvPr id="182" name="Shape 182"/>
          <p:cNvSpPr txBox="1"/>
          <p:nvPr/>
        </p:nvSpPr>
        <p:spPr>
          <a:xfrm>
            <a:off x="910603" y="2038245"/>
            <a:ext cx="631048"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14</a:t>
            </a:r>
          </a:p>
        </p:txBody>
      </p:sp>
      <p:sp>
        <p:nvSpPr>
          <p:cNvPr id="183" name="Shape 183"/>
          <p:cNvSpPr txBox="1"/>
          <p:nvPr/>
        </p:nvSpPr>
        <p:spPr>
          <a:xfrm>
            <a:off x="910602" y="2885721"/>
            <a:ext cx="63105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15</a:t>
            </a:r>
          </a:p>
        </p:txBody>
      </p:sp>
      <p:sp>
        <p:nvSpPr>
          <p:cNvPr id="184" name="Shape 184"/>
          <p:cNvSpPr txBox="1"/>
          <p:nvPr/>
        </p:nvSpPr>
        <p:spPr>
          <a:xfrm>
            <a:off x="910602" y="3792687"/>
            <a:ext cx="63105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chemeClr val="lt1"/>
                </a:solidFill>
              </a:rPr>
              <a:t>16</a:t>
            </a:r>
          </a:p>
        </p:txBody>
      </p:sp>
      <p:sp>
        <p:nvSpPr>
          <p:cNvPr id="185" name="Shape 185"/>
          <p:cNvSpPr txBox="1"/>
          <p:nvPr/>
        </p:nvSpPr>
        <p:spPr>
          <a:xfrm>
            <a:off x="1754908" y="1204205"/>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dk1"/>
                </a:solidFill>
              </a:rPr>
              <a:t>Volunteer</a:t>
            </a:r>
          </a:p>
        </p:txBody>
      </p:sp>
      <p:sp>
        <p:nvSpPr>
          <p:cNvPr id="186" name="Shape 186"/>
          <p:cNvSpPr txBox="1"/>
          <p:nvPr/>
        </p:nvSpPr>
        <p:spPr>
          <a:xfrm>
            <a:off x="1754908" y="2092830"/>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dk1"/>
                </a:solidFill>
              </a:rPr>
              <a:t>Learn something new</a:t>
            </a:r>
          </a:p>
        </p:txBody>
      </p:sp>
      <p:sp>
        <p:nvSpPr>
          <p:cNvPr id="187" name="Shape 187"/>
          <p:cNvSpPr txBox="1"/>
          <p:nvPr/>
        </p:nvSpPr>
        <p:spPr>
          <a:xfrm>
            <a:off x="1754900" y="2970330"/>
            <a:ext cx="6279300" cy="354000"/>
          </a:xfrm>
          <a:prstGeom prst="rect">
            <a:avLst/>
          </a:prstGeom>
          <a:noFill/>
          <a:ln>
            <a:noFill/>
          </a:ln>
        </p:spPr>
        <p:txBody>
          <a:bodyPr lIns="91425" tIns="45700" rIns="91425" bIns="45700" anchor="t" anchorCtr="0">
            <a:noAutofit/>
          </a:bodyPr>
          <a:lstStyle/>
          <a:p>
            <a:pPr lvl="0">
              <a:buSzPct val="25000"/>
            </a:pPr>
            <a:r>
              <a:rPr lang="en-US" dirty="0"/>
              <a:t>Take a mindfulness class</a:t>
            </a:r>
            <a:endParaRPr lang="en-US" sz="1700" dirty="0">
              <a:solidFill>
                <a:schemeClr val="dk1"/>
              </a:solidFill>
            </a:endParaRPr>
          </a:p>
        </p:txBody>
      </p:sp>
      <p:sp>
        <p:nvSpPr>
          <p:cNvPr id="188" name="Shape 188"/>
          <p:cNvSpPr txBox="1"/>
          <p:nvPr/>
        </p:nvSpPr>
        <p:spPr>
          <a:xfrm>
            <a:off x="1754908" y="3862415"/>
            <a:ext cx="6279300" cy="354000"/>
          </a:xfrm>
          <a:prstGeom prst="rect">
            <a:avLst/>
          </a:prstGeom>
          <a:noFill/>
          <a:ln>
            <a:noFill/>
          </a:ln>
        </p:spPr>
        <p:txBody>
          <a:bodyPr lIns="91425" tIns="45700" rIns="91425" bIns="45700" anchor="t" anchorCtr="0">
            <a:noAutofit/>
          </a:bodyPr>
          <a:lstStyle/>
          <a:p>
            <a:pPr lvl="0">
              <a:buSzPct val="25000"/>
            </a:pPr>
            <a:r>
              <a:rPr lang="en-US" dirty="0"/>
              <a:t>Connect with your body</a:t>
            </a:r>
            <a:endParaRPr lang="en-US" sz="1700" dirty="0">
              <a:solidFill>
                <a:schemeClr val="dk1"/>
              </a:solidFill>
            </a:endParaRPr>
          </a:p>
        </p:txBody>
      </p:sp>
      <p:sp>
        <p:nvSpPr>
          <p:cNvPr id="18" name="Shape 200">
            <a:extLst>
              <a:ext uri="{FF2B5EF4-FFF2-40B4-BE49-F238E27FC236}">
                <a16:creationId xmlns:a16="http://schemas.microsoft.com/office/drawing/2014/main" id="{B34768D5-931B-4412-8442-85F1A4E1F41F}"/>
              </a:ext>
            </a:extLst>
          </p:cNvPr>
          <p:cNvSpPr txBox="1"/>
          <p:nvPr/>
        </p:nvSpPr>
        <p:spPr>
          <a:xfrm>
            <a:off x="5381450" y="2038245"/>
            <a:ext cx="3133900" cy="104752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SzPct val="25000"/>
              <a:buNone/>
            </a:pPr>
            <a:r>
              <a:rPr lang="en-US" sz="1700" dirty="0">
                <a:solidFill>
                  <a:schemeClr val="bg1"/>
                </a:solidFill>
              </a:rPr>
              <a:t>Don’t forget to have fun!</a:t>
            </a:r>
          </a:p>
        </p:txBody>
      </p:sp>
      <p:sp>
        <p:nvSpPr>
          <p:cNvPr id="19" name="Slide Number Placeholder 2">
            <a:extLst>
              <a:ext uri="{FF2B5EF4-FFF2-40B4-BE49-F238E27FC236}">
                <a16:creationId xmlns:a16="http://schemas.microsoft.com/office/drawing/2014/main" id="{1C3CD6EB-B1E3-408A-818C-8FD8209E8109}"/>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26</a:t>
            </a:fld>
            <a:endParaRPr lang="en-US" dirty="0"/>
          </a:p>
        </p:txBody>
      </p:sp>
      <p:sp>
        <p:nvSpPr>
          <p:cNvPr id="20" name="TextBox 19">
            <a:extLst>
              <a:ext uri="{FF2B5EF4-FFF2-40B4-BE49-F238E27FC236}">
                <a16:creationId xmlns:a16="http://schemas.microsoft.com/office/drawing/2014/main" id="{C7CFFE69-097E-40FF-8049-95A6F692DD70}"/>
              </a:ext>
            </a:extLst>
          </p:cNvPr>
          <p:cNvSpPr txBox="1"/>
          <p:nvPr/>
        </p:nvSpPr>
        <p:spPr>
          <a:xfrm>
            <a:off x="474133" y="4487084"/>
            <a:ext cx="7696200" cy="230832"/>
          </a:xfrm>
          <a:prstGeom prst="rect">
            <a:avLst/>
          </a:prstGeom>
          <a:noFill/>
        </p:spPr>
        <p:txBody>
          <a:bodyPr wrap="square" rtlCol="0">
            <a:spAutoFit/>
          </a:bodyPr>
          <a:lstStyle/>
          <a:p>
            <a:r>
              <a:rPr lang="en-US" sz="900" dirty="0">
                <a:solidFill>
                  <a:schemeClr val="tx2"/>
                </a:solidFill>
              </a:rPr>
              <a:t>Source: STEPS Forward “Physician Well-Being: Protect Against Burnout and Encourage Self-Care” </a:t>
            </a:r>
            <a:r>
              <a:rPr lang="en-US" sz="900" dirty="0">
                <a:solidFill>
                  <a:schemeClr val="tx2"/>
                </a:solidFill>
                <a:hlinkClick r:id="rId3"/>
              </a:rPr>
              <a:t>https://edhub.ama-assn.org/steps-forward/module/2702556</a:t>
            </a:r>
            <a:r>
              <a:rPr lang="en-US" sz="900" dirty="0">
                <a:solidFill>
                  <a:schemeClr val="tx2"/>
                </a:solidFill>
              </a:rPr>
              <a:t> </a:t>
            </a:r>
          </a:p>
        </p:txBody>
      </p:sp>
    </p:spTree>
    <p:extLst>
      <p:ext uri="{BB962C8B-B14F-4D97-AF65-F5344CB8AC3E}">
        <p14:creationId xmlns:p14="http://schemas.microsoft.com/office/powerpoint/2010/main" val="19369834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1" y="1991849"/>
            <a:ext cx="8412480" cy="897710"/>
          </a:xfrm>
        </p:spPr>
        <p:txBody>
          <a:bodyPr>
            <a:noAutofit/>
          </a:bodyPr>
          <a:lstStyle/>
          <a:p>
            <a:pPr algn="ctr"/>
            <a:r>
              <a:rPr lang="en-US" sz="2800" b="1" dirty="0">
                <a:latin typeface="+mn-lt"/>
              </a:rPr>
              <a:t>For the Organization</a:t>
            </a:r>
          </a:p>
        </p:txBody>
      </p:sp>
      <p:sp>
        <p:nvSpPr>
          <p:cNvPr id="3" name="Slide Number Placeholder 2"/>
          <p:cNvSpPr>
            <a:spLocks noGrp="1"/>
          </p:cNvSpPr>
          <p:nvPr>
            <p:ph type="sldNum" sz="quarter" idx="10"/>
          </p:nvPr>
        </p:nvSpPr>
        <p:spPr/>
        <p:txBody>
          <a:bodyPr/>
          <a:lstStyle/>
          <a:p>
            <a:fld id="{DA05D499-8038-C642-91E0-FF7B8677CF19}" type="slidenum">
              <a:rPr lang="en-US" smtClean="0"/>
              <a:pPr/>
              <a:t>27</a:t>
            </a:fld>
            <a:endParaRPr lang="en-US" dirty="0"/>
          </a:p>
        </p:txBody>
      </p:sp>
    </p:spTree>
    <p:extLst>
      <p:ext uri="{BB962C8B-B14F-4D97-AF65-F5344CB8AC3E}">
        <p14:creationId xmlns:p14="http://schemas.microsoft.com/office/powerpoint/2010/main" val="292297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Evidence: organizational changes have bigger impact</a:t>
            </a:r>
          </a:p>
        </p:txBody>
      </p:sp>
      <p:sp>
        <p:nvSpPr>
          <p:cNvPr id="4" name="Content Placeholder 3"/>
          <p:cNvSpPr>
            <a:spLocks noGrp="1"/>
          </p:cNvSpPr>
          <p:nvPr>
            <p:ph idx="1"/>
          </p:nvPr>
        </p:nvSpPr>
        <p:spPr>
          <a:xfrm>
            <a:off x="3126863" y="1487405"/>
            <a:ext cx="5326541" cy="2914516"/>
          </a:xfrm>
          <a:solidFill>
            <a:schemeClr val="bg1"/>
          </a:solidFill>
        </p:spPr>
        <p:txBody>
          <a:bodyPr>
            <a:noAutofit/>
          </a:bodyPr>
          <a:lstStyle/>
          <a:p>
            <a:pPr marL="0" lvl="1" indent="0">
              <a:buNone/>
            </a:pPr>
            <a:r>
              <a:rPr lang="en-US" sz="1800" dirty="0">
                <a:solidFill>
                  <a:schemeClr val="tx2"/>
                </a:solidFill>
                <a:latin typeface="+mn-lt"/>
              </a:rPr>
              <a:t>“Twenty independent comparisons from 19 studies were included in the meta-analysis...</a:t>
            </a:r>
            <a:endParaRPr lang="en-US" sz="1800" u="sng" dirty="0">
              <a:solidFill>
                <a:schemeClr val="tx2"/>
              </a:solidFill>
              <a:latin typeface="+mn-lt"/>
            </a:endParaRPr>
          </a:p>
          <a:p>
            <a:pPr marL="0" lvl="1" indent="0">
              <a:buNone/>
            </a:pPr>
            <a:r>
              <a:rPr lang="en-US" sz="1800" dirty="0">
                <a:solidFill>
                  <a:schemeClr val="tx2"/>
                </a:solidFill>
                <a:latin typeface="+mn-lt"/>
              </a:rPr>
              <a:t>…This finding provides support for the view that</a:t>
            </a:r>
            <a:r>
              <a:rPr lang="en-US" sz="1800" dirty="0">
                <a:solidFill>
                  <a:schemeClr val="accent1"/>
                </a:solidFill>
                <a:latin typeface="+mn-lt"/>
              </a:rPr>
              <a:t> </a:t>
            </a:r>
            <a:r>
              <a:rPr lang="en-US" sz="1800" i="1" u="sng" dirty="0">
                <a:solidFill>
                  <a:schemeClr val="accent3">
                    <a:lumMod val="50000"/>
                  </a:schemeClr>
                </a:solidFill>
                <a:latin typeface="+mn-lt"/>
              </a:rPr>
              <a:t>burnout is a problem of the whole health care organization</a:t>
            </a:r>
            <a:r>
              <a:rPr lang="en-US" sz="1800" dirty="0">
                <a:solidFill>
                  <a:schemeClr val="tx2"/>
                </a:solidFill>
                <a:latin typeface="+mn-lt"/>
              </a:rPr>
              <a:t>, rather than individuals.”</a:t>
            </a:r>
            <a:r>
              <a:rPr lang="en-US" sz="1800" dirty="0">
                <a:solidFill>
                  <a:schemeClr val="tx2"/>
                </a:solidFill>
                <a:latin typeface="+mn-lt"/>
                <a:cs typeface="Arial" panose="020B0604020202020204" pitchFamily="34" charset="0"/>
              </a:rPr>
              <a:t> </a:t>
            </a:r>
            <a:endParaRPr lang="en-US" sz="1800" dirty="0">
              <a:solidFill>
                <a:schemeClr val="tx2"/>
              </a:solidFill>
              <a:latin typeface="+mn-lt"/>
            </a:endParaRPr>
          </a:p>
          <a:p>
            <a:pPr marL="0" indent="0">
              <a:buNone/>
            </a:pPr>
            <a:r>
              <a:rPr lang="en-US" dirty="0">
                <a:latin typeface="+mn-lt"/>
              </a:rPr>
              <a:t>	</a:t>
            </a:r>
          </a:p>
          <a:p>
            <a:pPr marL="228600" lvl="1">
              <a:buNone/>
            </a:pPr>
            <a:r>
              <a:rPr lang="en-US" sz="2000" b="1" i="1" dirty="0">
                <a:solidFill>
                  <a:schemeClr val="tx2"/>
                </a:solidFill>
                <a:latin typeface="+mn-lt"/>
              </a:rPr>
              <a:t>	</a:t>
            </a:r>
          </a:p>
          <a:p>
            <a:endParaRPr lang="en-US" sz="2000" dirty="0">
              <a:latin typeface="+mn-lt"/>
            </a:endParaRPr>
          </a:p>
        </p:txBody>
      </p:sp>
      <p:pic>
        <p:nvPicPr>
          <p:cNvPr id="7170" name="Picture 2" descr="Improve patient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51" y="1423460"/>
            <a:ext cx="2457450" cy="19812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DA05D499-8038-C642-91E0-FF7B8677CF19}" type="slidenum">
              <a:rPr lang="en-US" smtClean="0"/>
              <a:pPr/>
              <a:t>28</a:t>
            </a:fld>
            <a:endParaRPr lang="en-US" dirty="0"/>
          </a:p>
        </p:txBody>
      </p:sp>
      <p:sp>
        <p:nvSpPr>
          <p:cNvPr id="3" name="Rectangle 2"/>
          <p:cNvSpPr/>
          <p:nvPr/>
        </p:nvSpPr>
        <p:spPr>
          <a:xfrm>
            <a:off x="663196" y="4177006"/>
            <a:ext cx="7370063" cy="400110"/>
          </a:xfrm>
          <a:prstGeom prst="rect">
            <a:avLst/>
          </a:prstGeom>
        </p:spPr>
        <p:txBody>
          <a:bodyPr wrap="square">
            <a:spAutoFit/>
          </a:bodyPr>
          <a:lstStyle/>
          <a:p>
            <a:r>
              <a:rPr lang="en-US" sz="1000" dirty="0"/>
              <a:t>Panagioti M, Panagopoulou E, Bower P, et al. Controlled Interventions to Reduce Burnout in Physicians: A Systematic Review and Meta-analysis. JAMA Intern Med. 2017 Feb 1;177(2):195-205. </a:t>
            </a:r>
          </a:p>
        </p:txBody>
      </p:sp>
    </p:spTree>
    <p:extLst>
      <p:ext uri="{BB962C8B-B14F-4D97-AF65-F5344CB8AC3E}">
        <p14:creationId xmlns:p14="http://schemas.microsoft.com/office/powerpoint/2010/main" val="165741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buClr>
                <a:srgbClr val="009DDC"/>
              </a:buClr>
              <a:buSzPct val="25000"/>
              <a:buFont typeface="Arial"/>
              <a:buNone/>
            </a:pPr>
            <a:r>
              <a:rPr lang="en-US" dirty="0">
                <a:solidFill>
                  <a:schemeClr val="accent1"/>
                </a:solidFill>
                <a:latin typeface="Times New Roman" panose="02020603050405020304" pitchFamily="18" charset="0"/>
                <a:cs typeface="Times New Roman" panose="02020603050405020304" pitchFamily="18" charset="0"/>
              </a:rPr>
              <a:t>Seven</a:t>
            </a:r>
            <a:r>
              <a:rPr lang="en-US"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rPr>
              <a:t> steps to </a:t>
            </a:r>
            <a:r>
              <a:rPr lang="en-US" dirty="0">
                <a:solidFill>
                  <a:schemeClr val="accent1"/>
                </a:solidFill>
                <a:latin typeface="Times New Roman" panose="02020603050405020304" pitchFamily="18" charset="0"/>
                <a:cs typeface="Times New Roman" panose="02020603050405020304" pitchFamily="18" charset="0"/>
              </a:rPr>
              <a:t>prevent burnout</a:t>
            </a:r>
            <a:r>
              <a:rPr lang="en-US"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rPr>
              <a:t> in </a:t>
            </a:r>
            <a:r>
              <a:rPr lang="en-US" i="1" u="none" strike="noStrike" cap="none" dirty="0">
                <a:solidFill>
                  <a:schemeClr val="accent1"/>
                </a:solidFill>
                <a:latin typeface="Times New Roman" panose="02020603050405020304" pitchFamily="18" charset="0"/>
                <a:ea typeface="Arial"/>
                <a:cs typeface="Times New Roman" panose="02020603050405020304" pitchFamily="18" charset="0"/>
                <a:sym typeface="Arial"/>
              </a:rPr>
              <a:t>your</a:t>
            </a:r>
            <a:r>
              <a:rPr lang="en-US"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rPr>
              <a:t> practice </a:t>
            </a:r>
          </a:p>
        </p:txBody>
      </p:sp>
      <p:sp>
        <p:nvSpPr>
          <p:cNvPr id="136" name="Shape 136"/>
          <p:cNvSpPr txBox="1"/>
          <p:nvPr/>
        </p:nvSpPr>
        <p:spPr>
          <a:xfrm>
            <a:off x="803872" y="1050731"/>
            <a:ext cx="6279300" cy="39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tx2"/>
                </a:solidFill>
              </a:rPr>
              <a:t>1) Establish wellness as a quality indicator for your practice</a:t>
            </a:r>
          </a:p>
        </p:txBody>
      </p:sp>
      <p:sp>
        <p:nvSpPr>
          <p:cNvPr id="137" name="Shape 137"/>
          <p:cNvSpPr txBox="1"/>
          <p:nvPr/>
        </p:nvSpPr>
        <p:spPr>
          <a:xfrm>
            <a:off x="803872" y="1459677"/>
            <a:ext cx="6321300" cy="39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tx2"/>
                </a:solidFill>
              </a:rPr>
              <a:t>2) Start a wellness committee and/or choose a wellness champion</a:t>
            </a:r>
          </a:p>
        </p:txBody>
      </p:sp>
      <p:sp>
        <p:nvSpPr>
          <p:cNvPr id="138" name="Shape 138"/>
          <p:cNvSpPr txBox="1"/>
          <p:nvPr/>
        </p:nvSpPr>
        <p:spPr>
          <a:xfrm>
            <a:off x="803872" y="1868623"/>
            <a:ext cx="5974800" cy="39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tx2"/>
                </a:solidFill>
              </a:rPr>
              <a:t>3) Distribute an annual wellness survey</a:t>
            </a:r>
          </a:p>
        </p:txBody>
      </p:sp>
      <p:sp>
        <p:nvSpPr>
          <p:cNvPr id="139" name="Shape 139"/>
          <p:cNvSpPr txBox="1"/>
          <p:nvPr/>
        </p:nvSpPr>
        <p:spPr>
          <a:xfrm>
            <a:off x="803871" y="2277569"/>
            <a:ext cx="7188661" cy="581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tx2"/>
                </a:solidFill>
              </a:rPr>
              <a:t>4) Meet regularly with leaders and/or staff to discuss data and interventions to 	promote wellness </a:t>
            </a:r>
          </a:p>
        </p:txBody>
      </p:sp>
      <p:sp>
        <p:nvSpPr>
          <p:cNvPr id="23" name="Shape 152">
            <a:extLst>
              <a:ext uri="{FF2B5EF4-FFF2-40B4-BE49-F238E27FC236}">
                <a16:creationId xmlns:a16="http://schemas.microsoft.com/office/drawing/2014/main" id="{D29AFCDB-456B-4C21-82F2-F8840DDD5F98}"/>
              </a:ext>
            </a:extLst>
          </p:cNvPr>
          <p:cNvSpPr txBox="1"/>
          <p:nvPr/>
        </p:nvSpPr>
        <p:spPr>
          <a:xfrm>
            <a:off x="803872" y="2870115"/>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tx2"/>
                </a:solidFill>
              </a:rPr>
              <a:t>5) Initiate selected interventions</a:t>
            </a:r>
          </a:p>
        </p:txBody>
      </p:sp>
      <p:sp>
        <p:nvSpPr>
          <p:cNvPr id="24" name="Shape 153">
            <a:extLst>
              <a:ext uri="{FF2B5EF4-FFF2-40B4-BE49-F238E27FC236}">
                <a16:creationId xmlns:a16="http://schemas.microsoft.com/office/drawing/2014/main" id="{B4CA36A9-9887-4690-8A56-40BB72004D52}"/>
              </a:ext>
            </a:extLst>
          </p:cNvPr>
          <p:cNvSpPr txBox="1"/>
          <p:nvPr/>
        </p:nvSpPr>
        <p:spPr>
          <a:xfrm>
            <a:off x="803872" y="3235261"/>
            <a:ext cx="5974800" cy="393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tx2"/>
                </a:solidFill>
              </a:rPr>
              <a:t>6) Repeat the survey within the year to re-evaluate wellness</a:t>
            </a:r>
          </a:p>
        </p:txBody>
      </p:sp>
      <p:sp>
        <p:nvSpPr>
          <p:cNvPr id="25" name="Shape 154">
            <a:extLst>
              <a:ext uri="{FF2B5EF4-FFF2-40B4-BE49-F238E27FC236}">
                <a16:creationId xmlns:a16="http://schemas.microsoft.com/office/drawing/2014/main" id="{47EF4DE8-762A-4F90-B182-2966F6AAA9FC}"/>
              </a:ext>
            </a:extLst>
          </p:cNvPr>
          <p:cNvSpPr txBox="1"/>
          <p:nvPr/>
        </p:nvSpPr>
        <p:spPr>
          <a:xfrm>
            <a:off x="803872" y="3639706"/>
            <a:ext cx="7324125" cy="632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dirty="0">
                <a:solidFill>
                  <a:schemeClr val="tx2"/>
                </a:solidFill>
              </a:rPr>
              <a:t>7) Seek answers within the data, refine the interventions and continue to make 	improvements </a:t>
            </a:r>
          </a:p>
        </p:txBody>
      </p:sp>
      <p:sp>
        <p:nvSpPr>
          <p:cNvPr id="11" name="TextBox 10">
            <a:extLst>
              <a:ext uri="{FF2B5EF4-FFF2-40B4-BE49-F238E27FC236}">
                <a16:creationId xmlns:a16="http://schemas.microsoft.com/office/drawing/2014/main" id="{2285C098-AD0E-4AB9-8BB0-F40C133A6FE3}"/>
              </a:ext>
            </a:extLst>
          </p:cNvPr>
          <p:cNvSpPr txBox="1"/>
          <p:nvPr/>
        </p:nvSpPr>
        <p:spPr>
          <a:xfrm>
            <a:off x="501650" y="4329437"/>
            <a:ext cx="7332111" cy="400110"/>
          </a:xfrm>
          <a:prstGeom prst="rect">
            <a:avLst/>
          </a:prstGeom>
          <a:noFill/>
        </p:spPr>
        <p:txBody>
          <a:bodyPr wrap="square" rtlCol="0">
            <a:spAutoFit/>
          </a:bodyPr>
          <a:lstStyle/>
          <a:p>
            <a:r>
              <a:rPr lang="en-US" sz="1000" dirty="0"/>
              <a:t>Steps Forward </a:t>
            </a:r>
            <a:r>
              <a:rPr lang="en-US" sz="1000" i="1" dirty="0"/>
              <a:t>Physician Burnout Improve Physician Satisfaction and Patient Outcomes</a:t>
            </a:r>
          </a:p>
          <a:p>
            <a:r>
              <a:rPr lang="en-US" sz="1000" dirty="0"/>
              <a:t>https://edhub.ama-assn.org/steps-forward/module/2702509</a:t>
            </a:r>
          </a:p>
        </p:txBody>
      </p:sp>
      <p:sp>
        <p:nvSpPr>
          <p:cNvPr id="12" name="Slide Number Placeholder 2">
            <a:extLst>
              <a:ext uri="{FF2B5EF4-FFF2-40B4-BE49-F238E27FC236}">
                <a16:creationId xmlns:a16="http://schemas.microsoft.com/office/drawing/2014/main" id="{860F5527-6736-4642-A076-C37EFF772A44}"/>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29</a:t>
            </a:fld>
            <a:endParaRPr lang="en-US" dirty="0"/>
          </a:p>
        </p:txBody>
      </p:sp>
      <p:pic>
        <p:nvPicPr>
          <p:cNvPr id="2" name="Picture 1">
            <a:extLst>
              <a:ext uri="{FF2B5EF4-FFF2-40B4-BE49-F238E27FC236}">
                <a16:creationId xmlns:a16="http://schemas.microsoft.com/office/drawing/2014/main" id="{2AFAB15A-7CEC-4733-82E3-D83851371B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88104" y="3023404"/>
            <a:ext cx="5038129" cy="1021947"/>
          </a:xfrm>
          <a:prstGeom prst="rect">
            <a:avLst/>
          </a:prstGeom>
        </p:spPr>
      </p:pic>
      <p:pic>
        <p:nvPicPr>
          <p:cNvPr id="4" name="Picture 3">
            <a:extLst>
              <a:ext uri="{FF2B5EF4-FFF2-40B4-BE49-F238E27FC236}">
                <a16:creationId xmlns:a16="http://schemas.microsoft.com/office/drawing/2014/main" id="{118C6E91-F873-4DB0-9676-BB48A457F8D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08932" y="3709902"/>
            <a:ext cx="5038129" cy="1639179"/>
          </a:xfrm>
          <a:prstGeom prst="rect">
            <a:avLst/>
          </a:prstGeom>
        </p:spPr>
      </p:pic>
      <p:sp>
        <p:nvSpPr>
          <p:cNvPr id="5" name="Rectangle 4">
            <a:extLst>
              <a:ext uri="{FF2B5EF4-FFF2-40B4-BE49-F238E27FC236}">
                <a16:creationId xmlns:a16="http://schemas.microsoft.com/office/drawing/2014/main" id="{04A65456-13EF-4BDA-8941-75F898AF8204}"/>
              </a:ext>
            </a:extLst>
          </p:cNvPr>
          <p:cNvSpPr/>
          <p:nvPr/>
        </p:nvSpPr>
        <p:spPr>
          <a:xfrm>
            <a:off x="5624018" y="2745353"/>
            <a:ext cx="5063477" cy="261564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41337095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7A1A-431C-4184-9F5E-04B7BA1E69A8}"/>
              </a:ext>
            </a:extLst>
          </p:cNvPr>
          <p:cNvSpPr>
            <a:spLocks noGrp="1"/>
          </p:cNvSpPr>
          <p:nvPr>
            <p:ph type="title"/>
          </p:nvPr>
        </p:nvSpPr>
        <p:spPr/>
        <p:txBody>
          <a:bodyPr/>
          <a:lstStyle/>
          <a:p>
            <a:r>
              <a:rPr lang="en-US" dirty="0"/>
              <a:t>Burnout: Signs of Improvement</a:t>
            </a:r>
          </a:p>
        </p:txBody>
      </p:sp>
      <p:graphicFrame>
        <p:nvGraphicFramePr>
          <p:cNvPr id="7" name="Content Placeholder 6">
            <a:extLst>
              <a:ext uri="{FF2B5EF4-FFF2-40B4-BE49-F238E27FC236}">
                <a16:creationId xmlns:a16="http://schemas.microsoft.com/office/drawing/2014/main" id="{E374F3F8-2516-43C1-B90E-BD5F288E5C12}"/>
              </a:ext>
            </a:extLst>
          </p:cNvPr>
          <p:cNvGraphicFramePr>
            <a:graphicFrameLocks noGrp="1"/>
          </p:cNvGraphicFramePr>
          <p:nvPr>
            <p:ph idx="1"/>
            <p:extLst/>
          </p:nvPr>
        </p:nvGraphicFramePr>
        <p:xfrm>
          <a:off x="628650" y="956435"/>
          <a:ext cx="7886700" cy="34639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08DB296-119C-47D3-B43E-B7A12B0F81BE}"/>
              </a:ext>
            </a:extLst>
          </p:cNvPr>
          <p:cNvSpPr>
            <a:spLocks noGrp="1"/>
          </p:cNvSpPr>
          <p:nvPr>
            <p:ph type="sldNum" sz="quarter" idx="10"/>
          </p:nvPr>
        </p:nvSpPr>
        <p:spPr/>
        <p:txBody>
          <a:bodyPr/>
          <a:lstStyle/>
          <a:p>
            <a:fld id="{DA05D499-8038-C642-91E0-FF7B8677CF19}" type="slidenum">
              <a:rPr lang="en-US" smtClean="0"/>
              <a:pPr/>
              <a:t>3</a:t>
            </a:fld>
            <a:endParaRPr lang="en-US" dirty="0"/>
          </a:p>
        </p:txBody>
      </p:sp>
      <p:sp>
        <p:nvSpPr>
          <p:cNvPr id="6" name="TextBox 5">
            <a:extLst>
              <a:ext uri="{FF2B5EF4-FFF2-40B4-BE49-F238E27FC236}">
                <a16:creationId xmlns:a16="http://schemas.microsoft.com/office/drawing/2014/main" id="{1CAFE103-1B73-4A80-AEDB-8B7E63CCA00E}"/>
              </a:ext>
            </a:extLst>
          </p:cNvPr>
          <p:cNvSpPr txBox="1"/>
          <p:nvPr/>
        </p:nvSpPr>
        <p:spPr>
          <a:xfrm>
            <a:off x="200281" y="4340953"/>
            <a:ext cx="7163625" cy="338554"/>
          </a:xfrm>
          <a:prstGeom prst="rect">
            <a:avLst/>
          </a:prstGeom>
          <a:noFill/>
        </p:spPr>
        <p:txBody>
          <a:bodyPr wrap="square" rtlCol="0">
            <a:spAutoFit/>
          </a:bodyPr>
          <a:lstStyle/>
          <a:p>
            <a:r>
              <a:rPr lang="en-US" sz="800" dirty="0"/>
              <a:t>Source:  Shanafelt  T, West  CP, Sinsky C, et al. Changes in Burnout and Satisfaction With Work-Life Integration in Physicians and the General US Working Population between 2011-2017. Mayo Clin Proc In press.</a:t>
            </a:r>
          </a:p>
        </p:txBody>
      </p:sp>
    </p:spTree>
    <p:extLst>
      <p:ext uri="{BB962C8B-B14F-4D97-AF65-F5344CB8AC3E}">
        <p14:creationId xmlns:p14="http://schemas.microsoft.com/office/powerpoint/2010/main" val="1039983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8316BA98-1872-2E46-BB10-D1A5A833C9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20" y="-27422"/>
            <a:ext cx="9143980" cy="5143490"/>
          </a:xfrm>
          <a:prstGeom prst="rect">
            <a:avLst/>
          </a:prstGeom>
        </p:spPr>
      </p:pic>
      <p:sp>
        <p:nvSpPr>
          <p:cNvPr id="5" name="Slide Number Placeholder 4">
            <a:extLst>
              <a:ext uri="{FF2B5EF4-FFF2-40B4-BE49-F238E27FC236}">
                <a16:creationId xmlns:a16="http://schemas.microsoft.com/office/drawing/2014/main" id="{E1BD0CF7-356F-9643-8A42-D280ACF46F84}"/>
              </a:ext>
            </a:extLst>
          </p:cNvPr>
          <p:cNvSpPr>
            <a:spLocks noGrp="1"/>
          </p:cNvSpPr>
          <p:nvPr>
            <p:ph type="sldNum" sz="quarter" idx="10"/>
          </p:nvPr>
        </p:nvSpPr>
        <p:spPr>
          <a:xfrm>
            <a:off x="6457950" y="4767262"/>
            <a:ext cx="2057400" cy="273844"/>
          </a:xfrm>
        </p:spPr>
        <p:txBody>
          <a:bodyPr vert="horz" lIns="91440" tIns="45720" rIns="91440" bIns="45720" rtlCol="0" anchor="ctr">
            <a:normAutofit/>
          </a:bodyPr>
          <a:lstStyle/>
          <a:p>
            <a:pPr algn="r" defTabSz="914400">
              <a:lnSpc>
                <a:spcPct val="90000"/>
              </a:lnSpc>
              <a:spcAft>
                <a:spcPts val="600"/>
              </a:spcAft>
            </a:pPr>
            <a:fld id="{DA05D499-8038-C642-91E0-FF7B8677CF19}" type="slidenum">
              <a:rPr lang="en-US" sz="1200">
                <a:solidFill>
                  <a:srgbClr val="FFFFFF"/>
                </a:solidFill>
                <a:latin typeface="+mn-lt"/>
                <a:ea typeface="+mn-ea"/>
                <a:cs typeface="+mn-cs"/>
              </a:rPr>
              <a:pPr algn="r" defTabSz="914400">
                <a:lnSpc>
                  <a:spcPct val="90000"/>
                </a:lnSpc>
                <a:spcAft>
                  <a:spcPts val="600"/>
                </a:spcAft>
              </a:pPr>
              <a:t>30</a:t>
            </a:fld>
            <a:endParaRPr lang="en-US" sz="1200" dirty="0">
              <a:solidFill>
                <a:srgbClr val="FFFFFF"/>
              </a:solidFill>
              <a:latin typeface="+mn-lt"/>
              <a:ea typeface="+mn-ea"/>
              <a:cs typeface="+mn-cs"/>
            </a:endParaRPr>
          </a:p>
        </p:txBody>
      </p:sp>
    </p:spTree>
    <p:extLst>
      <p:ext uri="{BB962C8B-B14F-4D97-AF65-F5344CB8AC3E}">
        <p14:creationId xmlns:p14="http://schemas.microsoft.com/office/powerpoint/2010/main" val="550203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Changes</a:t>
            </a:r>
          </a:p>
        </p:txBody>
      </p:sp>
      <p:sp>
        <p:nvSpPr>
          <p:cNvPr id="3" name="Content Placeholder 2"/>
          <p:cNvSpPr>
            <a:spLocks noGrp="1"/>
          </p:cNvSpPr>
          <p:nvPr>
            <p:ph idx="4294967295"/>
          </p:nvPr>
        </p:nvSpPr>
        <p:spPr>
          <a:xfrm>
            <a:off x="493614" y="1315784"/>
            <a:ext cx="8378923" cy="3387725"/>
          </a:xfrm>
        </p:spPr>
        <p:txBody>
          <a:bodyPr>
            <a:noAutofit/>
          </a:bodyPr>
          <a:lstStyle/>
          <a:p>
            <a:pPr marL="0" indent="0">
              <a:spcBef>
                <a:spcPts val="0"/>
              </a:spcBef>
              <a:spcAft>
                <a:spcPts val="0"/>
              </a:spcAft>
              <a:buNone/>
            </a:pPr>
            <a:r>
              <a:rPr lang="en-US" sz="1800" b="1" i="1" dirty="0">
                <a:latin typeface="+mn-lt"/>
              </a:rPr>
              <a:t>“Organizations may be able to improve burnout, </a:t>
            </a:r>
          </a:p>
          <a:p>
            <a:pPr marL="0" indent="0">
              <a:spcBef>
                <a:spcPts val="0"/>
              </a:spcBef>
              <a:spcAft>
                <a:spcPts val="0"/>
              </a:spcAft>
              <a:buNone/>
            </a:pPr>
            <a:r>
              <a:rPr lang="en-US" sz="1800" b="1" i="1" dirty="0">
                <a:latin typeface="+mn-lt"/>
              </a:rPr>
              <a:t>dissatisfaction and retention by </a:t>
            </a:r>
            <a:r>
              <a:rPr lang="en-US" sz="1800" b="1" i="1" u="sng" dirty="0">
                <a:solidFill>
                  <a:schemeClr val="accent3">
                    <a:lumMod val="50000"/>
                  </a:schemeClr>
                </a:solidFill>
                <a:latin typeface="+mn-lt"/>
              </a:rPr>
              <a:t>addressing </a:t>
            </a:r>
          </a:p>
          <a:p>
            <a:pPr marL="0" indent="0">
              <a:spcBef>
                <a:spcPts val="0"/>
              </a:spcBef>
              <a:spcAft>
                <a:spcPts val="0"/>
              </a:spcAft>
              <a:buNone/>
            </a:pPr>
            <a:r>
              <a:rPr lang="en-US" sz="1800" b="1" i="1" u="sng" dirty="0">
                <a:solidFill>
                  <a:schemeClr val="accent3">
                    <a:lumMod val="50000"/>
                  </a:schemeClr>
                </a:solidFill>
                <a:latin typeface="+mn-lt"/>
              </a:rPr>
              <a:t>communication and workflow, and initiating </a:t>
            </a:r>
          </a:p>
          <a:p>
            <a:pPr marL="0" indent="0">
              <a:spcBef>
                <a:spcPts val="0"/>
              </a:spcBef>
              <a:spcAft>
                <a:spcPts val="0"/>
              </a:spcAft>
              <a:buNone/>
            </a:pPr>
            <a:r>
              <a:rPr lang="en-US" sz="1800" b="1" i="1" u="sng" dirty="0">
                <a:solidFill>
                  <a:schemeClr val="accent3">
                    <a:lumMod val="50000"/>
                  </a:schemeClr>
                </a:solidFill>
                <a:latin typeface="+mn-lt"/>
              </a:rPr>
              <a:t>QI projects</a:t>
            </a:r>
            <a:r>
              <a:rPr lang="en-US" sz="1800" b="1" i="1" dirty="0">
                <a:latin typeface="+mn-lt"/>
              </a:rPr>
              <a:t> targeting clinician concerns.”</a:t>
            </a:r>
          </a:p>
          <a:p>
            <a:pPr marL="0" indent="0">
              <a:spcBef>
                <a:spcPts val="0"/>
              </a:spcBef>
              <a:spcAft>
                <a:spcPts val="0"/>
              </a:spcAft>
              <a:buNone/>
            </a:pPr>
            <a:r>
              <a:rPr lang="en-US" sz="1000" dirty="0">
                <a:latin typeface="+mn-lt"/>
              </a:rPr>
              <a:t>Linzer M, Poplau S, Grossman E, et al. A cluster randomized trial of interventions </a:t>
            </a:r>
          </a:p>
          <a:p>
            <a:pPr marL="0" indent="0">
              <a:spcBef>
                <a:spcPts val="0"/>
              </a:spcBef>
              <a:spcAft>
                <a:spcPts val="0"/>
              </a:spcAft>
              <a:buNone/>
            </a:pPr>
            <a:r>
              <a:rPr lang="en-US" sz="1000" dirty="0">
                <a:latin typeface="+mn-lt"/>
              </a:rPr>
              <a:t>to improve work conditions and clinician burnout in primary care: Results from the </a:t>
            </a:r>
          </a:p>
          <a:p>
            <a:pPr marL="0" indent="0">
              <a:spcBef>
                <a:spcPts val="0"/>
              </a:spcBef>
              <a:spcAft>
                <a:spcPts val="0"/>
              </a:spcAft>
              <a:buNone/>
            </a:pPr>
            <a:r>
              <a:rPr lang="en-US" sz="1000" dirty="0">
                <a:latin typeface="+mn-lt"/>
              </a:rPr>
              <a:t>Healthy Work Place (HWP) Study. </a:t>
            </a:r>
            <a:r>
              <a:rPr lang="en-US" sz="1000" i="1" dirty="0">
                <a:latin typeface="+mn-lt"/>
              </a:rPr>
              <a:t>J Gen Intern Med</a:t>
            </a:r>
            <a:r>
              <a:rPr lang="en-US" sz="1000" dirty="0">
                <a:latin typeface="+mn-lt"/>
              </a:rPr>
              <a:t>. 2015;30:1105-11. </a:t>
            </a:r>
          </a:p>
          <a:p>
            <a:pPr marL="0" indent="0">
              <a:spcBef>
                <a:spcPts val="0"/>
              </a:spcBef>
              <a:spcAft>
                <a:spcPts val="0"/>
              </a:spcAft>
              <a:buNone/>
            </a:pPr>
            <a:endParaRPr lang="en-US" sz="1050" dirty="0">
              <a:latin typeface="+mn-lt"/>
            </a:endParaRPr>
          </a:p>
          <a:p>
            <a:pPr marL="0" indent="0">
              <a:spcBef>
                <a:spcPts val="0"/>
              </a:spcBef>
              <a:spcAft>
                <a:spcPts val="0"/>
              </a:spcAft>
              <a:buNone/>
            </a:pPr>
            <a:r>
              <a:rPr lang="en-US" sz="1800" b="1" i="1" dirty="0">
                <a:latin typeface="+mn-lt"/>
              </a:rPr>
              <a:t>“…A shift from a physician-centric model of work distribution and responsibility to a shared-care model, with a </a:t>
            </a:r>
            <a:r>
              <a:rPr lang="en-US" sz="1800" b="1" i="1" u="sng" dirty="0">
                <a:solidFill>
                  <a:schemeClr val="accent3">
                    <a:lumMod val="50000"/>
                  </a:schemeClr>
                </a:solidFill>
                <a:latin typeface="+mn-lt"/>
              </a:rPr>
              <a:t>higher level of clinical support staff per physician and frequent forums for communication</a:t>
            </a:r>
            <a:r>
              <a:rPr lang="en-US" sz="1800" b="1" i="1" dirty="0">
                <a:latin typeface="+mn-lt"/>
              </a:rPr>
              <a:t>, can result in high-functioning teams, improved professional satisfaction, and greater joy in practice.”</a:t>
            </a:r>
          </a:p>
          <a:p>
            <a:pPr marL="0" indent="0">
              <a:spcBef>
                <a:spcPts val="0"/>
              </a:spcBef>
              <a:spcAft>
                <a:spcPts val="0"/>
              </a:spcAft>
              <a:buNone/>
            </a:pPr>
            <a:r>
              <a:rPr lang="en-US" sz="1000" dirty="0">
                <a:latin typeface="+mn-lt"/>
              </a:rPr>
              <a:t>Sinsky CA, Willard-Grace R, Schutzbank AM, Sinsky TA, Margolius D, Bodenheimer T. In search of joy in practice: A report of 23 high-functioning primary care practices. Ann Fam Med. 2013;11:272-8.</a:t>
            </a:r>
            <a:r>
              <a:rPr lang="en-US" sz="1000" i="1" dirty="0">
                <a:latin typeface="+mn-lt"/>
              </a:rPr>
              <a:t>	</a:t>
            </a:r>
          </a:p>
        </p:txBody>
      </p:sp>
      <p:pic>
        <p:nvPicPr>
          <p:cNvPr id="8194" name="Picture 2" descr="Quality Improvement Using Plan-Do-Study-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354" y="855549"/>
            <a:ext cx="2981325" cy="18954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DA05D499-8038-C642-91E0-FF7B8677CF19}" type="slidenum">
              <a:rPr lang="en-US" smtClean="0"/>
              <a:pPr/>
              <a:t>31</a:t>
            </a:fld>
            <a:endParaRPr lang="en-US" dirty="0"/>
          </a:p>
        </p:txBody>
      </p:sp>
    </p:spTree>
    <p:extLst>
      <p:ext uri="{BB962C8B-B14F-4D97-AF65-F5344CB8AC3E}">
        <p14:creationId xmlns:p14="http://schemas.microsoft.com/office/powerpoint/2010/main" val="2573833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 Your Practice to Save 3-5 hours/day</a:t>
            </a:r>
          </a:p>
        </p:txBody>
      </p:sp>
      <p:sp>
        <p:nvSpPr>
          <p:cNvPr id="4" name="Content Placeholder 3"/>
          <p:cNvSpPr>
            <a:spLocks noGrp="1"/>
          </p:cNvSpPr>
          <p:nvPr>
            <p:ph idx="1"/>
          </p:nvPr>
        </p:nvSpPr>
        <p:spPr>
          <a:xfrm>
            <a:off x="612466" y="1052025"/>
            <a:ext cx="7886700" cy="3300483"/>
          </a:xfrm>
        </p:spPr>
        <p:txBody>
          <a:bodyPr>
            <a:noAutofit/>
          </a:bodyPr>
          <a:lstStyle/>
          <a:p>
            <a:pPr marL="0" indent="0">
              <a:buNone/>
            </a:pPr>
            <a:r>
              <a:rPr lang="en-US" sz="1800" dirty="0">
                <a:solidFill>
                  <a:schemeClr val="tx2"/>
                </a:solidFill>
                <a:latin typeface="+mn-lt"/>
              </a:rPr>
              <a:t>Practice Re-engineering </a:t>
            </a:r>
          </a:p>
          <a:p>
            <a:r>
              <a:rPr lang="en-US" sz="1800" dirty="0">
                <a:solidFill>
                  <a:schemeClr val="tx2"/>
                </a:solidFill>
                <a:latin typeface="+mn-lt"/>
              </a:rPr>
              <a:t>Pre-visit lab 				½ hour</a:t>
            </a:r>
          </a:p>
          <a:p>
            <a:r>
              <a:rPr lang="en-US" sz="1800" dirty="0">
                <a:solidFill>
                  <a:schemeClr val="tx2"/>
                </a:solidFill>
                <a:latin typeface="+mn-lt"/>
              </a:rPr>
              <a:t>Prescription management			½ hour</a:t>
            </a:r>
          </a:p>
          <a:p>
            <a:r>
              <a:rPr lang="en-US" sz="1800" dirty="0">
                <a:solidFill>
                  <a:schemeClr val="tx2"/>
                </a:solidFill>
                <a:latin typeface="+mn-lt"/>
              </a:rPr>
              <a:t>Expanded rooming/discharge 		1 hour</a:t>
            </a:r>
          </a:p>
          <a:p>
            <a:r>
              <a:rPr lang="en-US" sz="1800" dirty="0">
                <a:solidFill>
                  <a:schemeClr val="tx2"/>
                </a:solidFill>
                <a:latin typeface="+mn-lt"/>
              </a:rPr>
              <a:t>Optimize physical space 			1 hour</a:t>
            </a:r>
          </a:p>
          <a:p>
            <a:r>
              <a:rPr lang="en-US" sz="1800" dirty="0">
                <a:solidFill>
                  <a:schemeClr val="tx2"/>
                </a:solidFill>
                <a:latin typeface="+mn-lt"/>
              </a:rPr>
              <a:t>Team documentation 			1-2 hours</a:t>
            </a:r>
          </a:p>
          <a:p>
            <a:pPr marL="0" indent="0">
              <a:buNone/>
            </a:pPr>
            <a:r>
              <a:rPr lang="en-US" sz="1800" dirty="0">
                <a:solidFill>
                  <a:schemeClr val="tx2"/>
                </a:solidFill>
                <a:latin typeface="+mn-lt"/>
              </a:rPr>
              <a:t>					3+ hours/day</a:t>
            </a:r>
          </a:p>
          <a:p>
            <a:endParaRPr lang="en-US" sz="1800" dirty="0">
              <a:solidFill>
                <a:schemeClr val="tx2"/>
              </a:solidFill>
              <a:latin typeface="+mn-lt"/>
            </a:endParaRPr>
          </a:p>
        </p:txBody>
      </p:sp>
      <p:cxnSp>
        <p:nvCxnSpPr>
          <p:cNvPr id="6" name="Straight Connector 5"/>
          <p:cNvCxnSpPr/>
          <p:nvPr/>
        </p:nvCxnSpPr>
        <p:spPr>
          <a:xfrm>
            <a:off x="4960418" y="3924636"/>
            <a:ext cx="1737360" cy="8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685289" y="3965096"/>
            <a:ext cx="2370966" cy="3722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Just-in-time information proce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411" y="1500964"/>
            <a:ext cx="1996908" cy="18881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DA05D499-8038-C642-91E0-FF7B8677CF19}" type="slidenum">
              <a:rPr lang="en-US" smtClean="0"/>
              <a:pPr/>
              <a:t>32</a:t>
            </a:fld>
            <a:endParaRPr lang="en-US" dirty="0"/>
          </a:p>
        </p:txBody>
      </p:sp>
    </p:spTree>
    <p:extLst>
      <p:ext uri="{BB962C8B-B14F-4D97-AF65-F5344CB8AC3E}">
        <p14:creationId xmlns:p14="http://schemas.microsoft.com/office/powerpoint/2010/main" val="35250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Team-based Documentation</a:t>
            </a:r>
          </a:p>
        </p:txBody>
      </p:sp>
      <p:sp>
        <p:nvSpPr>
          <p:cNvPr id="5" name="Content Placeholder 2"/>
          <p:cNvSpPr txBox="1">
            <a:spLocks/>
          </p:cNvSpPr>
          <p:nvPr/>
        </p:nvSpPr>
        <p:spPr>
          <a:xfrm>
            <a:off x="358084" y="1193998"/>
            <a:ext cx="4505230" cy="33877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0"/>
              </a:spcAft>
              <a:buNone/>
            </a:pPr>
            <a:r>
              <a:rPr lang="en-US" sz="1800" b="1" i="1" dirty="0">
                <a:solidFill>
                  <a:srgbClr val="595959"/>
                </a:solidFill>
                <a:latin typeface="+mn-lt"/>
              </a:rPr>
              <a:t>“</a:t>
            </a:r>
            <a:r>
              <a:rPr lang="en-US" sz="1800" b="1" i="1" u="sng" dirty="0">
                <a:solidFill>
                  <a:schemeClr val="accent3">
                    <a:lumMod val="50000"/>
                  </a:schemeClr>
                </a:solidFill>
                <a:latin typeface="+mn-lt"/>
              </a:rPr>
              <a:t>Adding personnel</a:t>
            </a:r>
            <a:r>
              <a:rPr lang="en-US" sz="1800" b="1" i="1" dirty="0">
                <a:solidFill>
                  <a:srgbClr val="595959"/>
                </a:solidFill>
                <a:latin typeface="+mn-lt"/>
              </a:rPr>
              <a:t> to perform more administrative components of office practice was associated with less pre- and post-session physician time… and </a:t>
            </a:r>
            <a:r>
              <a:rPr lang="en-US" sz="1800" b="1" i="1" u="sng" dirty="0">
                <a:solidFill>
                  <a:schemeClr val="accent3">
                    <a:lumMod val="50000"/>
                  </a:schemeClr>
                </a:solidFill>
                <a:latin typeface="+mn-lt"/>
              </a:rPr>
              <a:t>higher patient satisfaction</a:t>
            </a:r>
            <a:r>
              <a:rPr lang="en-US" sz="1800" b="1" i="1" dirty="0">
                <a:solidFill>
                  <a:srgbClr val="595959"/>
                </a:solidFill>
                <a:latin typeface="+mn-lt"/>
              </a:rPr>
              <a:t>.”</a:t>
            </a:r>
          </a:p>
          <a:p>
            <a:pPr marL="0" indent="0">
              <a:spcBef>
                <a:spcPts val="0"/>
              </a:spcBef>
              <a:spcAft>
                <a:spcPts val="0"/>
              </a:spcAft>
              <a:buNone/>
            </a:pPr>
            <a:r>
              <a:rPr lang="en-US" sz="1000" dirty="0">
                <a:solidFill>
                  <a:srgbClr val="595959"/>
                </a:solidFill>
                <a:latin typeface="+mn-lt"/>
              </a:rPr>
              <a:t>Reuben DB, Knudsen J, Senelick W, Glazier E, Koretz BK. The Effect of a Physician Partner Program on Physician Efficiency and Patient Satisfaction. JAMA internal medicine. 2014;174(7):1190-1193. doi:10.1001/jamainternmed.2014.1315.</a:t>
            </a:r>
          </a:p>
          <a:p>
            <a:pPr>
              <a:spcBef>
                <a:spcPts val="0"/>
              </a:spcBef>
              <a:spcAft>
                <a:spcPts val="0"/>
              </a:spcAft>
            </a:pPr>
            <a:endParaRPr lang="en-US" sz="1800" b="1" i="1" dirty="0">
              <a:solidFill>
                <a:schemeClr val="tx2"/>
              </a:solidFill>
              <a:latin typeface="+mn-l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60564" y="389888"/>
            <a:ext cx="3343465" cy="2193525"/>
          </a:xfrm>
          <a:prstGeom prst="rect">
            <a:avLst/>
          </a:prstGeom>
        </p:spPr>
      </p:pic>
      <p:sp>
        <p:nvSpPr>
          <p:cNvPr id="7" name="Content Placeholder 2"/>
          <p:cNvSpPr txBox="1">
            <a:spLocks/>
          </p:cNvSpPr>
          <p:nvPr/>
        </p:nvSpPr>
        <p:spPr>
          <a:xfrm>
            <a:off x="358083" y="3476645"/>
            <a:ext cx="8370641" cy="11281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0"/>
              </a:spcAft>
              <a:buNone/>
            </a:pPr>
            <a:r>
              <a:rPr lang="en-US" sz="1800" b="1" i="1" dirty="0">
                <a:solidFill>
                  <a:srgbClr val="595959"/>
                </a:solidFill>
                <a:latin typeface="+mn-lt"/>
              </a:rPr>
              <a:t>“…a new model of care delivery with an </a:t>
            </a:r>
            <a:r>
              <a:rPr lang="en-US" sz="1800" b="1" i="1" u="sng" dirty="0">
                <a:solidFill>
                  <a:schemeClr val="accent3">
                    <a:lumMod val="50000"/>
                  </a:schemeClr>
                </a:solidFill>
                <a:latin typeface="+mn-lt"/>
              </a:rPr>
              <a:t>enhanced role for medical assistants</a:t>
            </a:r>
            <a:r>
              <a:rPr lang="en-US" sz="1800" b="1" i="1" dirty="0">
                <a:solidFill>
                  <a:schemeClr val="accent3">
                    <a:lumMod val="50000"/>
                  </a:schemeClr>
                </a:solidFill>
                <a:latin typeface="+mn-lt"/>
              </a:rPr>
              <a:t> </a:t>
            </a:r>
            <a:r>
              <a:rPr lang="en-US" sz="1800" b="1" i="1" dirty="0">
                <a:solidFill>
                  <a:srgbClr val="595959"/>
                </a:solidFill>
                <a:latin typeface="+mn-lt"/>
              </a:rPr>
              <a:t>during the office visit increased physician-patient face-to-face time.”</a:t>
            </a:r>
          </a:p>
          <a:p>
            <a:pPr marL="0" indent="0">
              <a:spcBef>
                <a:spcPts val="0"/>
              </a:spcBef>
              <a:spcAft>
                <a:spcPts val="0"/>
              </a:spcAft>
              <a:buNone/>
            </a:pPr>
            <a:r>
              <a:rPr lang="en-US" sz="1000" dirty="0">
                <a:solidFill>
                  <a:srgbClr val="595959"/>
                </a:solidFill>
                <a:latin typeface="+mn-lt"/>
              </a:rPr>
              <a:t>Misra-Hebert, Anita D. et al., A Team-based Model of Primary Care Delivery and Physician-patient Interaction, The American Journal of Medicine , Volume 128 , Issue 9 , 1025 - 1028</a:t>
            </a:r>
            <a:r>
              <a:rPr lang="en-US" sz="1000" i="1" dirty="0">
                <a:solidFill>
                  <a:srgbClr val="595959"/>
                </a:solidFill>
                <a:latin typeface="+mn-lt"/>
              </a:rPr>
              <a:t>	</a:t>
            </a:r>
          </a:p>
          <a:p>
            <a:pPr marL="228600" lvl="1">
              <a:spcBef>
                <a:spcPts val="0"/>
              </a:spcBef>
              <a:spcAft>
                <a:spcPts val="0"/>
              </a:spcAft>
              <a:buNone/>
            </a:pPr>
            <a:r>
              <a:rPr lang="en-US" sz="1800" b="1" i="1" dirty="0">
                <a:solidFill>
                  <a:srgbClr val="595959"/>
                </a:solidFill>
                <a:latin typeface="+mn-lt"/>
              </a:rPr>
              <a:t>	</a:t>
            </a:r>
          </a:p>
        </p:txBody>
      </p:sp>
      <p:sp>
        <p:nvSpPr>
          <p:cNvPr id="3" name="TextBox 2"/>
          <p:cNvSpPr txBox="1"/>
          <p:nvPr/>
        </p:nvSpPr>
        <p:spPr>
          <a:xfrm>
            <a:off x="5070784" y="2583413"/>
            <a:ext cx="3923023" cy="523220"/>
          </a:xfrm>
          <a:prstGeom prst="rect">
            <a:avLst/>
          </a:prstGeom>
          <a:noFill/>
          <a:ln>
            <a:solidFill>
              <a:schemeClr val="tx2"/>
            </a:solidFill>
          </a:ln>
        </p:spPr>
        <p:txBody>
          <a:bodyPr wrap="square" rtlCol="0">
            <a:spAutoFit/>
          </a:bodyPr>
          <a:lstStyle/>
          <a:p>
            <a:r>
              <a:rPr lang="en-US" sz="1400" i="1" dirty="0">
                <a:solidFill>
                  <a:schemeClr val="tx2"/>
                </a:solidFill>
                <a:cs typeface="Arial" panose="020B0604020202020204" pitchFamily="34" charset="0"/>
              </a:rPr>
              <a:t>“I never document at home, everything is done and closed by the time I leave the office.”</a:t>
            </a:r>
          </a:p>
        </p:txBody>
      </p:sp>
      <p:sp>
        <p:nvSpPr>
          <p:cNvPr id="8" name="Slide Number Placeholder 7"/>
          <p:cNvSpPr>
            <a:spLocks noGrp="1"/>
          </p:cNvSpPr>
          <p:nvPr>
            <p:ph type="sldNum" sz="quarter" idx="10"/>
          </p:nvPr>
        </p:nvSpPr>
        <p:spPr/>
        <p:txBody>
          <a:bodyPr/>
          <a:lstStyle/>
          <a:p>
            <a:fld id="{DA05D499-8038-C642-91E0-FF7B8677CF19}" type="slidenum">
              <a:rPr lang="en-US" smtClean="0"/>
              <a:pPr/>
              <a:t>33</a:t>
            </a:fld>
            <a:endParaRPr lang="en-US" dirty="0"/>
          </a:p>
        </p:txBody>
      </p:sp>
    </p:spTree>
    <p:extLst>
      <p:ext uri="{BB962C8B-B14F-4D97-AF65-F5344CB8AC3E}">
        <p14:creationId xmlns:p14="http://schemas.microsoft.com/office/powerpoint/2010/main" val="2490920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175" y="138131"/>
            <a:ext cx="5393267" cy="897710"/>
          </a:xfrm>
        </p:spPr>
        <p:txBody>
          <a:bodyPr>
            <a:normAutofit/>
          </a:bodyPr>
          <a:lstStyle/>
          <a:p>
            <a:r>
              <a:rPr lang="en-US" dirty="0"/>
              <a:t>One Solution to Returning Joy to Practice </a:t>
            </a:r>
          </a:p>
        </p:txBody>
      </p:sp>
      <p:sp>
        <p:nvSpPr>
          <p:cNvPr id="5" name="Slide Number Placeholder 4"/>
          <p:cNvSpPr>
            <a:spLocks noGrp="1"/>
          </p:cNvSpPr>
          <p:nvPr>
            <p:ph type="sldNum" sz="quarter" idx="10"/>
          </p:nvPr>
        </p:nvSpPr>
        <p:spPr/>
        <p:txBody>
          <a:bodyPr/>
          <a:lstStyle/>
          <a:p>
            <a:fld id="{DA05D499-8038-C642-91E0-FF7B8677CF19}" type="slidenum">
              <a:rPr lang="en-US" smtClean="0"/>
              <a:pPr/>
              <a:t>34</a:t>
            </a:fld>
            <a:endParaRPr lang="en-US" dirty="0"/>
          </a:p>
        </p:txBody>
      </p:sp>
      <p:sp>
        <p:nvSpPr>
          <p:cNvPr id="3" name="TextBox 2">
            <a:extLst>
              <a:ext uri="{FF2B5EF4-FFF2-40B4-BE49-F238E27FC236}">
                <a16:creationId xmlns:a16="http://schemas.microsoft.com/office/drawing/2014/main" id="{584A12D8-0AD4-4477-9B8A-7DD6D52E9318}"/>
              </a:ext>
            </a:extLst>
          </p:cNvPr>
          <p:cNvSpPr txBox="1"/>
          <p:nvPr/>
        </p:nvSpPr>
        <p:spPr>
          <a:xfrm>
            <a:off x="1508235" y="4380064"/>
            <a:ext cx="1844800" cy="307777"/>
          </a:xfrm>
          <a:prstGeom prst="rect">
            <a:avLst/>
          </a:prstGeom>
          <a:noFill/>
        </p:spPr>
        <p:txBody>
          <a:bodyPr wrap="none" rtlCol="0">
            <a:spAutoFit/>
          </a:bodyPr>
          <a:lstStyle/>
          <a:p>
            <a:r>
              <a:rPr lang="en-US" sz="1400" u="sng" dirty="0"/>
              <a:t>www.stepsforward.org</a:t>
            </a:r>
          </a:p>
        </p:txBody>
      </p:sp>
      <p:pic>
        <p:nvPicPr>
          <p:cNvPr id="11" name="Picture 10">
            <a:extLst>
              <a:ext uri="{FF2B5EF4-FFF2-40B4-BE49-F238E27FC236}">
                <a16:creationId xmlns:a16="http://schemas.microsoft.com/office/drawing/2014/main" id="{7B925778-08F5-4071-81F1-4666DAB5EB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65386" y="1214649"/>
            <a:ext cx="3536219" cy="1631649"/>
          </a:xfrm>
          <a:prstGeom prst="rect">
            <a:avLst/>
          </a:prstGeom>
        </p:spPr>
      </p:pic>
      <p:pic>
        <p:nvPicPr>
          <p:cNvPr id="12" name="Picture 11">
            <a:extLst>
              <a:ext uri="{FF2B5EF4-FFF2-40B4-BE49-F238E27FC236}">
                <a16:creationId xmlns:a16="http://schemas.microsoft.com/office/drawing/2014/main" id="{232504C0-08F3-4ACA-BAA0-3205FCBAD6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43691" y="2860917"/>
            <a:ext cx="3504536" cy="1646904"/>
          </a:xfrm>
          <a:prstGeom prst="rect">
            <a:avLst/>
          </a:prstGeom>
        </p:spPr>
      </p:pic>
      <p:pic>
        <p:nvPicPr>
          <p:cNvPr id="10" name="Picture 9">
            <a:extLst>
              <a:ext uri="{FF2B5EF4-FFF2-40B4-BE49-F238E27FC236}">
                <a16:creationId xmlns:a16="http://schemas.microsoft.com/office/drawing/2014/main" id="{429EB4A6-C9F0-426A-BCEA-EA30A34024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33474" y="2018371"/>
            <a:ext cx="3563708" cy="857912"/>
          </a:xfrm>
          <a:prstGeom prst="rect">
            <a:avLst/>
          </a:prstGeom>
        </p:spPr>
      </p:pic>
      <p:pic>
        <p:nvPicPr>
          <p:cNvPr id="6" name="Picture 5">
            <a:extLst>
              <a:ext uri="{FF2B5EF4-FFF2-40B4-BE49-F238E27FC236}">
                <a16:creationId xmlns:a16="http://schemas.microsoft.com/office/drawing/2014/main" id="{F1F887A6-D4AE-4179-8418-429AFB7F06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68293" y="1035840"/>
            <a:ext cx="3124685" cy="3332485"/>
          </a:xfrm>
          <a:prstGeom prst="rect">
            <a:avLst/>
          </a:prstGeom>
          <a:ln>
            <a:solidFill>
              <a:schemeClr val="tx2"/>
            </a:solidFill>
          </a:ln>
        </p:spPr>
      </p:pic>
      <p:pic>
        <p:nvPicPr>
          <p:cNvPr id="9" name="Picture 8">
            <a:extLst>
              <a:ext uri="{FF2B5EF4-FFF2-40B4-BE49-F238E27FC236}">
                <a16:creationId xmlns:a16="http://schemas.microsoft.com/office/drawing/2014/main" id="{2E328061-BEBD-49FB-945B-CB2B503267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69" y="326193"/>
            <a:ext cx="2523066" cy="521585"/>
          </a:xfrm>
          <a:prstGeom prst="rect">
            <a:avLst/>
          </a:prstGeom>
        </p:spPr>
      </p:pic>
    </p:spTree>
    <p:extLst>
      <p:ext uri="{BB962C8B-B14F-4D97-AF65-F5344CB8AC3E}">
        <p14:creationId xmlns:p14="http://schemas.microsoft.com/office/powerpoint/2010/main" val="593451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552B-0B4C-4D5A-81BC-83E94FD797CD}"/>
              </a:ext>
            </a:extLst>
          </p:cNvPr>
          <p:cNvSpPr>
            <a:spLocks noGrp="1"/>
          </p:cNvSpPr>
          <p:nvPr>
            <p:ph type="title"/>
          </p:nvPr>
        </p:nvSpPr>
        <p:spPr>
          <a:xfrm>
            <a:off x="3511856" y="138131"/>
            <a:ext cx="4781550" cy="818602"/>
          </a:xfrm>
        </p:spPr>
        <p:txBody>
          <a:bodyPr/>
          <a:lstStyle/>
          <a:p>
            <a:r>
              <a:rPr lang="en-US" dirty="0"/>
              <a:t>Impact Calculators</a:t>
            </a:r>
          </a:p>
        </p:txBody>
      </p:sp>
      <p:sp>
        <p:nvSpPr>
          <p:cNvPr id="3" name="Slide Number Placeholder 2">
            <a:extLst>
              <a:ext uri="{FF2B5EF4-FFF2-40B4-BE49-F238E27FC236}">
                <a16:creationId xmlns:a16="http://schemas.microsoft.com/office/drawing/2014/main" id="{FA2FA0A4-B59D-4885-A2CA-CF36BBFA2C73}"/>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35</a:t>
            </a:fld>
            <a:endParaRPr lang="en-US" dirty="0"/>
          </a:p>
        </p:txBody>
      </p:sp>
      <p:pic>
        <p:nvPicPr>
          <p:cNvPr id="5" name="Picture 4">
            <a:extLst>
              <a:ext uri="{FF2B5EF4-FFF2-40B4-BE49-F238E27FC236}">
                <a16:creationId xmlns:a16="http://schemas.microsoft.com/office/drawing/2014/main" id="{046C6EAA-6E62-4D5C-811A-BDD936459CB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28650" y="1537632"/>
            <a:ext cx="3566160" cy="2946687"/>
          </a:xfrm>
          <a:prstGeom prst="rect">
            <a:avLst/>
          </a:prstGeom>
          <a:ln>
            <a:solidFill>
              <a:schemeClr val="tx2"/>
            </a:solidFill>
          </a:ln>
        </p:spPr>
      </p:pic>
      <p:pic>
        <p:nvPicPr>
          <p:cNvPr id="6" name="Picture 5">
            <a:extLst>
              <a:ext uri="{FF2B5EF4-FFF2-40B4-BE49-F238E27FC236}">
                <a16:creationId xmlns:a16="http://schemas.microsoft.com/office/drawing/2014/main" id="{90E85A9F-2B9C-4BA3-B950-1F0E4B69E01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67816" y="1537632"/>
            <a:ext cx="3566160" cy="2946687"/>
          </a:xfrm>
          <a:prstGeom prst="rect">
            <a:avLst/>
          </a:prstGeom>
          <a:ln>
            <a:solidFill>
              <a:schemeClr val="tx2"/>
            </a:solidFill>
          </a:ln>
        </p:spPr>
      </p:pic>
      <p:sp>
        <p:nvSpPr>
          <p:cNvPr id="7" name="TextBox 6">
            <a:extLst>
              <a:ext uri="{FF2B5EF4-FFF2-40B4-BE49-F238E27FC236}">
                <a16:creationId xmlns:a16="http://schemas.microsoft.com/office/drawing/2014/main" id="{00A49EFA-9625-4E6E-86E8-9F5EA757A5C7}"/>
              </a:ext>
            </a:extLst>
          </p:cNvPr>
          <p:cNvSpPr txBox="1"/>
          <p:nvPr/>
        </p:nvSpPr>
        <p:spPr>
          <a:xfrm>
            <a:off x="1084860" y="1197394"/>
            <a:ext cx="2375266" cy="338554"/>
          </a:xfrm>
          <a:prstGeom prst="rect">
            <a:avLst/>
          </a:prstGeom>
          <a:noFill/>
        </p:spPr>
        <p:txBody>
          <a:bodyPr wrap="none" rtlCol="0">
            <a:spAutoFit/>
          </a:bodyPr>
          <a:lstStyle/>
          <a:p>
            <a:r>
              <a:rPr lang="en-US" sz="1600" dirty="0">
                <a:solidFill>
                  <a:schemeClr val="tx2"/>
                </a:solidFill>
              </a:rPr>
              <a:t>Burnout Impact Calculator</a:t>
            </a:r>
          </a:p>
        </p:txBody>
      </p:sp>
      <p:sp>
        <p:nvSpPr>
          <p:cNvPr id="12" name="TextBox 11">
            <a:extLst>
              <a:ext uri="{FF2B5EF4-FFF2-40B4-BE49-F238E27FC236}">
                <a16:creationId xmlns:a16="http://schemas.microsoft.com/office/drawing/2014/main" id="{29895525-7504-4F8A-BFDB-51AA0D9EFF5D}"/>
              </a:ext>
            </a:extLst>
          </p:cNvPr>
          <p:cNvSpPr txBox="1"/>
          <p:nvPr/>
        </p:nvSpPr>
        <p:spPr>
          <a:xfrm>
            <a:off x="5531748" y="1199078"/>
            <a:ext cx="2438296" cy="338554"/>
          </a:xfrm>
          <a:prstGeom prst="rect">
            <a:avLst/>
          </a:prstGeom>
          <a:noFill/>
        </p:spPr>
        <p:txBody>
          <a:bodyPr wrap="none" rtlCol="0">
            <a:spAutoFit/>
          </a:bodyPr>
          <a:lstStyle/>
          <a:p>
            <a:r>
              <a:rPr lang="en-US" sz="1600" dirty="0">
                <a:solidFill>
                  <a:schemeClr val="tx2"/>
                </a:solidFill>
              </a:rPr>
              <a:t>Intervention ROI Calculator</a:t>
            </a:r>
          </a:p>
        </p:txBody>
      </p:sp>
      <p:sp>
        <p:nvSpPr>
          <p:cNvPr id="8" name="AutoShape 2" descr="AMA STEPS Forward">
            <a:extLst>
              <a:ext uri="{FF2B5EF4-FFF2-40B4-BE49-F238E27FC236}">
                <a16:creationId xmlns:a16="http://schemas.microsoft.com/office/drawing/2014/main" id="{E7ED5BDA-388D-42E8-916F-197A6C4840C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a:extLst>
              <a:ext uri="{FF2B5EF4-FFF2-40B4-BE49-F238E27FC236}">
                <a16:creationId xmlns:a16="http://schemas.microsoft.com/office/drawing/2014/main" id="{BD1E3056-B348-458F-8BCC-1301DF348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69" y="326193"/>
            <a:ext cx="2523066" cy="521585"/>
          </a:xfrm>
          <a:prstGeom prst="rect">
            <a:avLst/>
          </a:prstGeom>
        </p:spPr>
      </p:pic>
    </p:spTree>
    <p:extLst>
      <p:ext uri="{BB962C8B-B14F-4D97-AF65-F5344CB8AC3E}">
        <p14:creationId xmlns:p14="http://schemas.microsoft.com/office/powerpoint/2010/main" val="1685383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88F3-93C5-4654-A5C6-58053862F566}"/>
              </a:ext>
            </a:extLst>
          </p:cNvPr>
          <p:cNvSpPr>
            <a:spLocks noGrp="1"/>
          </p:cNvSpPr>
          <p:nvPr>
            <p:ph type="title"/>
          </p:nvPr>
        </p:nvSpPr>
        <p:spPr>
          <a:xfrm>
            <a:off x="248385" y="48307"/>
            <a:ext cx="7886700" cy="897710"/>
          </a:xfrm>
        </p:spPr>
        <p:txBody>
          <a:bodyPr/>
          <a:lstStyle/>
          <a:p>
            <a:r>
              <a:rPr lang="en-US" dirty="0"/>
              <a:t>Conferences on Physician Health</a:t>
            </a:r>
          </a:p>
        </p:txBody>
      </p:sp>
      <p:sp>
        <p:nvSpPr>
          <p:cNvPr id="5" name="Slide Number Placeholder 4">
            <a:extLst>
              <a:ext uri="{FF2B5EF4-FFF2-40B4-BE49-F238E27FC236}">
                <a16:creationId xmlns:a16="http://schemas.microsoft.com/office/drawing/2014/main" id="{F89865D8-C4DA-4787-B8E3-0450BB372856}"/>
              </a:ext>
            </a:extLst>
          </p:cNvPr>
          <p:cNvSpPr>
            <a:spLocks noGrp="1"/>
          </p:cNvSpPr>
          <p:nvPr>
            <p:ph type="sldNum" sz="quarter" idx="10"/>
          </p:nvPr>
        </p:nvSpPr>
        <p:spPr/>
        <p:txBody>
          <a:bodyPr/>
          <a:lstStyle/>
          <a:p>
            <a:fld id="{DA05D499-8038-C642-91E0-FF7B8677CF19}" type="slidenum">
              <a:rPr lang="en-US" smtClean="0"/>
              <a:pPr/>
              <a:t>36</a:t>
            </a:fld>
            <a:endParaRPr lang="en-US" dirty="0"/>
          </a:p>
        </p:txBody>
      </p:sp>
      <p:pic>
        <p:nvPicPr>
          <p:cNvPr id="1026" name="Picture 2" descr="Graphic for 2019 American Conference on Physician Health">
            <a:extLst>
              <a:ext uri="{FF2B5EF4-FFF2-40B4-BE49-F238E27FC236}">
                <a16:creationId xmlns:a16="http://schemas.microsoft.com/office/drawing/2014/main" id="{0A5523D3-6928-4EEC-A876-8C77AB49B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85" y="1680657"/>
            <a:ext cx="2452537" cy="163502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Picture 2" descr="Image">
            <a:extLst>
              <a:ext uri="{FF2B5EF4-FFF2-40B4-BE49-F238E27FC236}">
                <a16:creationId xmlns:a16="http://schemas.microsoft.com/office/drawing/2014/main" id="{0D134355-4842-4E94-A176-E80EB2ABF23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399710" y="1787639"/>
            <a:ext cx="2948460" cy="275164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3404C2-1E1D-4FFB-8F7D-90C44E7EA853}"/>
              </a:ext>
            </a:extLst>
          </p:cNvPr>
          <p:cNvSpPr txBox="1"/>
          <p:nvPr/>
        </p:nvSpPr>
        <p:spPr>
          <a:xfrm>
            <a:off x="407588" y="967396"/>
            <a:ext cx="3649910" cy="656590"/>
          </a:xfrm>
          <a:prstGeom prst="rect">
            <a:avLst/>
          </a:prstGeom>
          <a:noFill/>
        </p:spPr>
        <p:txBody>
          <a:bodyPr wrap="none" rtlCol="0">
            <a:spAutoFit/>
          </a:bodyPr>
          <a:lstStyle/>
          <a:p>
            <a:pPr>
              <a:lnSpc>
                <a:spcPts val="1600"/>
              </a:lnSpc>
            </a:pPr>
            <a:r>
              <a:rPr lang="en-US" sz="1600" dirty="0">
                <a:solidFill>
                  <a:schemeClr val="tx2"/>
                </a:solidFill>
              </a:rPr>
              <a:t>American Conference on Physician Health</a:t>
            </a:r>
          </a:p>
          <a:p>
            <a:pPr algn="ctr">
              <a:lnSpc>
                <a:spcPts val="1400"/>
              </a:lnSpc>
            </a:pPr>
            <a:r>
              <a:rPr lang="en-US" sz="1400" dirty="0">
                <a:solidFill>
                  <a:schemeClr val="tx2"/>
                </a:solidFill>
              </a:rPr>
              <a:t>(Odd Years) </a:t>
            </a:r>
          </a:p>
          <a:p>
            <a:pPr algn="ctr">
              <a:lnSpc>
                <a:spcPts val="1400"/>
              </a:lnSpc>
            </a:pPr>
            <a:r>
              <a:rPr lang="en-US" sz="1400" dirty="0">
                <a:solidFill>
                  <a:schemeClr val="tx2"/>
                </a:solidFill>
              </a:rPr>
              <a:t>September 19-21, 2019 – Charlotte</a:t>
            </a:r>
          </a:p>
        </p:txBody>
      </p:sp>
      <p:sp>
        <p:nvSpPr>
          <p:cNvPr id="7" name="TextBox 6">
            <a:extLst>
              <a:ext uri="{FF2B5EF4-FFF2-40B4-BE49-F238E27FC236}">
                <a16:creationId xmlns:a16="http://schemas.microsoft.com/office/drawing/2014/main" id="{7CEF117A-E4F5-471A-A85B-827C61CAD484}"/>
              </a:ext>
            </a:extLst>
          </p:cNvPr>
          <p:cNvSpPr txBox="1"/>
          <p:nvPr/>
        </p:nvSpPr>
        <p:spPr>
          <a:xfrm>
            <a:off x="4906863" y="967396"/>
            <a:ext cx="3934154" cy="656590"/>
          </a:xfrm>
          <a:prstGeom prst="rect">
            <a:avLst/>
          </a:prstGeom>
          <a:noFill/>
        </p:spPr>
        <p:txBody>
          <a:bodyPr wrap="none" rtlCol="0">
            <a:spAutoFit/>
          </a:bodyPr>
          <a:lstStyle/>
          <a:p>
            <a:pPr>
              <a:lnSpc>
                <a:spcPts val="1600"/>
              </a:lnSpc>
            </a:pPr>
            <a:r>
              <a:rPr lang="en-US" sz="1600" dirty="0">
                <a:solidFill>
                  <a:schemeClr val="tx2"/>
                </a:solidFill>
              </a:rPr>
              <a:t>International Conference on Physician Health</a:t>
            </a:r>
          </a:p>
          <a:p>
            <a:pPr algn="ctr">
              <a:lnSpc>
                <a:spcPts val="1400"/>
              </a:lnSpc>
            </a:pPr>
            <a:r>
              <a:rPr lang="en-US" sz="1400" dirty="0">
                <a:solidFill>
                  <a:schemeClr val="tx2"/>
                </a:solidFill>
              </a:rPr>
              <a:t>(Even Years)</a:t>
            </a:r>
          </a:p>
          <a:p>
            <a:pPr algn="ctr">
              <a:lnSpc>
                <a:spcPts val="1400"/>
              </a:lnSpc>
            </a:pPr>
            <a:r>
              <a:rPr lang="en-US" sz="1400" dirty="0">
                <a:solidFill>
                  <a:schemeClr val="tx2"/>
                </a:solidFill>
              </a:rPr>
              <a:t>September 14-16, 2020 - London</a:t>
            </a:r>
          </a:p>
        </p:txBody>
      </p:sp>
      <p:pic>
        <p:nvPicPr>
          <p:cNvPr id="1028" name="Picture 4" descr="Image">
            <a:extLst>
              <a:ext uri="{FF2B5EF4-FFF2-40B4-BE49-F238E27FC236}">
                <a16:creationId xmlns:a16="http://schemas.microsoft.com/office/drawing/2014/main" id="{11A4D847-9310-4562-B80C-7810FB70533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833390" y="1716259"/>
            <a:ext cx="1740541" cy="13054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CDF618E4-7FC3-4A2E-8EC5-4BC7B9D74F78}"/>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a:stretch/>
        </p:blipFill>
        <p:spPr bwMode="auto">
          <a:xfrm>
            <a:off x="2181741" y="3163463"/>
            <a:ext cx="2392190" cy="140920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32" name="Picture 8" descr="Image">
            <a:extLst>
              <a:ext uri="{FF2B5EF4-FFF2-40B4-BE49-F238E27FC236}">
                <a16:creationId xmlns:a16="http://schemas.microsoft.com/office/drawing/2014/main" id="{651AD91A-F5EB-48AC-ADE4-1CF5AB971DC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00281" y="3475861"/>
            <a:ext cx="1890052" cy="93662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C91CE03-0271-4FE9-B533-5861435B4C0B}"/>
              </a:ext>
            </a:extLst>
          </p:cNvPr>
          <p:cNvSpPr/>
          <p:nvPr/>
        </p:nvSpPr>
        <p:spPr>
          <a:xfrm>
            <a:off x="1011476" y="4334933"/>
            <a:ext cx="2909874" cy="2892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450+ Attendance</a:t>
            </a:r>
          </a:p>
        </p:txBody>
      </p:sp>
    </p:spTree>
    <p:extLst>
      <p:ext uri="{BB962C8B-B14F-4D97-AF65-F5344CB8AC3E}">
        <p14:creationId xmlns:p14="http://schemas.microsoft.com/office/powerpoint/2010/main" val="2049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37</a:t>
            </a:fld>
            <a:endParaRPr lang="en-US" dirty="0"/>
          </a:p>
        </p:txBody>
      </p:sp>
      <p:sp>
        <p:nvSpPr>
          <p:cNvPr id="11" name="Bent-Up Arrow 10"/>
          <p:cNvSpPr/>
          <p:nvPr/>
        </p:nvSpPr>
        <p:spPr>
          <a:xfrm>
            <a:off x="2720974" y="3238931"/>
            <a:ext cx="1355725" cy="523079"/>
          </a:xfrm>
          <a:prstGeom prst="bentUpArrow">
            <a:avLst>
              <a:gd name="adj1" fmla="val 48529"/>
              <a:gd name="adj2" fmla="val 50000"/>
              <a:gd name="adj3"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609724" y="3236553"/>
            <a:ext cx="1311275" cy="7804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FREQUENCY / PREVALANCE</a:t>
            </a:r>
          </a:p>
        </p:txBody>
      </p:sp>
      <p:sp>
        <p:nvSpPr>
          <p:cNvPr id="15" name="Rectangle 14"/>
          <p:cNvSpPr/>
          <p:nvPr/>
        </p:nvSpPr>
        <p:spPr>
          <a:xfrm>
            <a:off x="6477000" y="866091"/>
            <a:ext cx="1314450" cy="7804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SOLUTIONS</a:t>
            </a:r>
          </a:p>
        </p:txBody>
      </p:sp>
      <p:sp>
        <p:nvSpPr>
          <p:cNvPr id="18" name="Right Arrow 17"/>
          <p:cNvSpPr/>
          <p:nvPr/>
        </p:nvSpPr>
        <p:spPr>
          <a:xfrm>
            <a:off x="1609724" y="3912187"/>
            <a:ext cx="6181726" cy="73063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TRAJECTORY</a:t>
            </a:r>
          </a:p>
        </p:txBody>
      </p:sp>
      <p:sp>
        <p:nvSpPr>
          <p:cNvPr id="21" name="Bent-Up Arrow 20"/>
          <p:cNvSpPr/>
          <p:nvPr/>
        </p:nvSpPr>
        <p:spPr>
          <a:xfrm>
            <a:off x="4384675" y="2464865"/>
            <a:ext cx="1355725" cy="523079"/>
          </a:xfrm>
          <a:prstGeom prst="bentUpArrow">
            <a:avLst>
              <a:gd name="adj1" fmla="val 48529"/>
              <a:gd name="adj2" fmla="val 50000"/>
              <a:gd name="adj3"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Bent-Up Arrow 21"/>
          <p:cNvSpPr/>
          <p:nvPr/>
        </p:nvSpPr>
        <p:spPr>
          <a:xfrm>
            <a:off x="6038850" y="1665557"/>
            <a:ext cx="1355725" cy="523079"/>
          </a:xfrm>
          <a:prstGeom prst="bentUpArrow">
            <a:avLst>
              <a:gd name="adj1" fmla="val 48529"/>
              <a:gd name="adj2" fmla="val 50000"/>
              <a:gd name="adj3"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159125" y="2445973"/>
            <a:ext cx="1343992" cy="7804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CAUSE</a:t>
            </a:r>
          </a:p>
        </p:txBody>
      </p:sp>
      <p:sp>
        <p:nvSpPr>
          <p:cNvPr id="12" name="Rectangle 11"/>
          <p:cNvSpPr/>
          <p:nvPr/>
        </p:nvSpPr>
        <p:spPr>
          <a:xfrm>
            <a:off x="4814887" y="1665557"/>
            <a:ext cx="1346200" cy="7804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IMPACT / CONSEQUENCES</a:t>
            </a:r>
          </a:p>
        </p:txBody>
      </p:sp>
      <p:sp>
        <p:nvSpPr>
          <p:cNvPr id="17" name="Title 1"/>
          <p:cNvSpPr>
            <a:spLocks noGrp="1"/>
          </p:cNvSpPr>
          <p:nvPr>
            <p:ph type="title"/>
          </p:nvPr>
        </p:nvSpPr>
        <p:spPr>
          <a:xfrm>
            <a:off x="336042" y="196484"/>
            <a:ext cx="7886700" cy="897710"/>
          </a:xfrm>
        </p:spPr>
        <p:txBody>
          <a:bodyPr/>
          <a:lstStyle/>
          <a:p>
            <a:r>
              <a:rPr lang="en-US" dirty="0"/>
              <a:t>More Research Needed on Organization Solutions</a:t>
            </a:r>
            <a:endParaRPr lang="en-US" u="sng" dirty="0"/>
          </a:p>
        </p:txBody>
      </p:sp>
    </p:spTree>
    <p:extLst>
      <p:ext uri="{BB962C8B-B14F-4D97-AF65-F5344CB8AC3E}">
        <p14:creationId xmlns:p14="http://schemas.microsoft.com/office/powerpoint/2010/main" val="3699288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95B8-2AD1-490E-8AB1-F9D27F34A824}"/>
              </a:ext>
            </a:extLst>
          </p:cNvPr>
          <p:cNvSpPr>
            <a:spLocks noGrp="1"/>
          </p:cNvSpPr>
          <p:nvPr>
            <p:ph type="title"/>
          </p:nvPr>
        </p:nvSpPr>
        <p:spPr/>
        <p:txBody>
          <a:bodyPr/>
          <a:lstStyle/>
          <a:p>
            <a:r>
              <a:rPr lang="en-US" dirty="0"/>
              <a:t>Joy in Medicine Recognition Program</a:t>
            </a:r>
          </a:p>
        </p:txBody>
      </p:sp>
      <p:sp>
        <p:nvSpPr>
          <p:cNvPr id="5" name="Slide Number Placeholder 4">
            <a:extLst>
              <a:ext uri="{FF2B5EF4-FFF2-40B4-BE49-F238E27FC236}">
                <a16:creationId xmlns:a16="http://schemas.microsoft.com/office/drawing/2014/main" id="{A9BA3CA5-B6CD-4DB2-BCA8-78D200D605BD}"/>
              </a:ext>
            </a:extLst>
          </p:cNvPr>
          <p:cNvSpPr>
            <a:spLocks noGrp="1"/>
          </p:cNvSpPr>
          <p:nvPr>
            <p:ph type="sldNum" sz="quarter" idx="10"/>
          </p:nvPr>
        </p:nvSpPr>
        <p:spPr/>
        <p:txBody>
          <a:bodyPr/>
          <a:lstStyle/>
          <a:p>
            <a:fld id="{DA05D499-8038-C642-91E0-FF7B8677CF19}" type="slidenum">
              <a:rPr lang="en-US" smtClean="0"/>
              <a:pPr/>
              <a:t>38</a:t>
            </a:fld>
            <a:endParaRPr lang="en-US" dirty="0"/>
          </a:p>
        </p:txBody>
      </p:sp>
      <p:pic>
        <p:nvPicPr>
          <p:cNvPr id="6" name="Picture 5">
            <a:extLst>
              <a:ext uri="{FF2B5EF4-FFF2-40B4-BE49-F238E27FC236}">
                <a16:creationId xmlns:a16="http://schemas.microsoft.com/office/drawing/2014/main" id="{760B68D2-C453-4643-9F2A-D422B76663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1905" y="933883"/>
            <a:ext cx="2423215" cy="3153929"/>
          </a:xfrm>
          <a:prstGeom prst="rect">
            <a:avLst/>
          </a:prstGeom>
          <a:ln w="9525">
            <a:solidFill>
              <a:schemeClr val="tx1"/>
            </a:solidFill>
          </a:ln>
        </p:spPr>
      </p:pic>
      <p:pic>
        <p:nvPicPr>
          <p:cNvPr id="7" name="Picture 6">
            <a:extLst>
              <a:ext uri="{FF2B5EF4-FFF2-40B4-BE49-F238E27FC236}">
                <a16:creationId xmlns:a16="http://schemas.microsoft.com/office/drawing/2014/main" id="{C786E4C8-4A02-463F-B96C-71069D5719F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42063" y="1489093"/>
            <a:ext cx="2458246" cy="3154680"/>
          </a:xfrm>
          <a:prstGeom prst="rect">
            <a:avLst/>
          </a:prstGeom>
          <a:ln w="12700">
            <a:solidFill>
              <a:schemeClr val="tx1"/>
            </a:solidFill>
          </a:ln>
        </p:spPr>
      </p:pic>
      <p:pic>
        <p:nvPicPr>
          <p:cNvPr id="11" name="Picture 10">
            <a:extLst>
              <a:ext uri="{FF2B5EF4-FFF2-40B4-BE49-F238E27FC236}">
                <a16:creationId xmlns:a16="http://schemas.microsoft.com/office/drawing/2014/main" id="{DD6194ED-A354-4C14-A321-B24EDF40FA4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21518" y="465667"/>
            <a:ext cx="2331730" cy="4164037"/>
          </a:xfrm>
          <a:prstGeom prst="rect">
            <a:avLst/>
          </a:prstGeom>
          <a:ln w="12700">
            <a:solidFill>
              <a:schemeClr val="tx2"/>
            </a:solidFill>
          </a:ln>
        </p:spPr>
      </p:pic>
      <p:grpSp>
        <p:nvGrpSpPr>
          <p:cNvPr id="12" name="Group 11">
            <a:extLst>
              <a:ext uri="{FF2B5EF4-FFF2-40B4-BE49-F238E27FC236}">
                <a16:creationId xmlns:a16="http://schemas.microsoft.com/office/drawing/2014/main" id="{0CB649B9-1CA9-4DBA-907F-7B83B8DABCF2}"/>
              </a:ext>
            </a:extLst>
          </p:cNvPr>
          <p:cNvGrpSpPr/>
          <p:nvPr/>
        </p:nvGrpSpPr>
        <p:grpSpPr>
          <a:xfrm>
            <a:off x="4050899" y="1208382"/>
            <a:ext cx="2836342" cy="1535880"/>
            <a:chOff x="4139180" y="2363719"/>
            <a:chExt cx="2836342" cy="1535880"/>
          </a:xfrm>
        </p:grpSpPr>
        <p:grpSp>
          <p:nvGrpSpPr>
            <p:cNvPr id="8" name="Group 7">
              <a:extLst>
                <a:ext uri="{FF2B5EF4-FFF2-40B4-BE49-F238E27FC236}">
                  <a16:creationId xmlns:a16="http://schemas.microsoft.com/office/drawing/2014/main" id="{04EA9CD0-682E-47C7-BEA0-7E0C8C488FCE}"/>
                </a:ext>
              </a:extLst>
            </p:cNvPr>
            <p:cNvGrpSpPr/>
            <p:nvPr/>
          </p:nvGrpSpPr>
          <p:grpSpPr>
            <a:xfrm>
              <a:off x="4139180" y="2363719"/>
              <a:ext cx="2816635" cy="1524837"/>
              <a:chOff x="16934" y="1152718"/>
              <a:chExt cx="6290838" cy="3460689"/>
            </a:xfrm>
          </p:grpSpPr>
          <p:pic>
            <p:nvPicPr>
              <p:cNvPr id="3" name="Picture 2">
                <a:extLst>
                  <a:ext uri="{FF2B5EF4-FFF2-40B4-BE49-F238E27FC236}">
                    <a16:creationId xmlns:a16="http://schemas.microsoft.com/office/drawing/2014/main" id="{4EE81495-E070-4758-9E62-CE08CDEB047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6934" y="1413753"/>
                <a:ext cx="6208986" cy="3199654"/>
              </a:xfrm>
              <a:prstGeom prst="rect">
                <a:avLst/>
              </a:prstGeom>
            </p:spPr>
          </p:pic>
          <p:pic>
            <p:nvPicPr>
              <p:cNvPr id="4" name="Picture 3">
                <a:extLst>
                  <a:ext uri="{FF2B5EF4-FFF2-40B4-BE49-F238E27FC236}">
                    <a16:creationId xmlns:a16="http://schemas.microsoft.com/office/drawing/2014/main" id="{0A3A52C6-0EDC-4F71-B264-BD16C710B66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
              <a:stretch/>
            </p:blipFill>
            <p:spPr>
              <a:xfrm>
                <a:off x="98786" y="1152718"/>
                <a:ext cx="6208986" cy="471943"/>
              </a:xfrm>
              <a:prstGeom prst="rect">
                <a:avLst/>
              </a:prstGeom>
            </p:spPr>
          </p:pic>
        </p:grpSp>
        <p:sp>
          <p:nvSpPr>
            <p:cNvPr id="9" name="Rectangle 8">
              <a:extLst>
                <a:ext uri="{FF2B5EF4-FFF2-40B4-BE49-F238E27FC236}">
                  <a16:creationId xmlns:a16="http://schemas.microsoft.com/office/drawing/2014/main" id="{00967C97-F301-435B-97AE-FBA163AE8229}"/>
                </a:ext>
              </a:extLst>
            </p:cNvPr>
            <p:cNvSpPr/>
            <p:nvPr/>
          </p:nvSpPr>
          <p:spPr>
            <a:xfrm>
              <a:off x="4156122" y="2363719"/>
              <a:ext cx="2819400" cy="1535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E6C2FCB-A0A7-46FA-8F5B-03B00CFEB581}"/>
              </a:ext>
            </a:extLst>
          </p:cNvPr>
          <p:cNvSpPr txBox="1"/>
          <p:nvPr/>
        </p:nvSpPr>
        <p:spPr>
          <a:xfrm>
            <a:off x="3747269" y="3020776"/>
            <a:ext cx="3203056" cy="1415772"/>
          </a:xfrm>
          <a:prstGeom prst="rect">
            <a:avLst/>
          </a:prstGeom>
          <a:solidFill>
            <a:schemeClr val="bg1"/>
          </a:solidFill>
          <a:ln w="12700">
            <a:solidFill>
              <a:schemeClr val="tx2"/>
            </a:solidFill>
          </a:ln>
        </p:spPr>
        <p:txBody>
          <a:bodyPr wrap="none" rtlCol="0">
            <a:spAutoFit/>
          </a:bodyPr>
          <a:lstStyle/>
          <a:p>
            <a:pPr algn="ctr"/>
            <a:r>
              <a:rPr lang="en-US" sz="1600" b="1" u="sng" dirty="0">
                <a:solidFill>
                  <a:schemeClr val="tx2"/>
                </a:solidFill>
              </a:rPr>
              <a:t>Attended In-Person</a:t>
            </a:r>
            <a:endParaRPr lang="en-US" sz="1600" u="sng" dirty="0">
              <a:solidFill>
                <a:schemeClr val="tx2"/>
              </a:solidFill>
            </a:endParaRPr>
          </a:p>
          <a:p>
            <a:pPr marL="119063" indent="-119063" algn="ctr">
              <a:buFont typeface="Arial" panose="020B0604020202020204" pitchFamily="34" charset="0"/>
              <a:buChar char="•"/>
            </a:pPr>
            <a:r>
              <a:rPr lang="en-US" sz="1400" b="1" dirty="0">
                <a:solidFill>
                  <a:schemeClr val="tx2"/>
                </a:solidFill>
              </a:rPr>
              <a:t>Mayo Clinic   </a:t>
            </a:r>
          </a:p>
          <a:p>
            <a:pPr marL="119063" indent="-119063" algn="ctr">
              <a:buFont typeface="Arial" panose="020B0604020202020204" pitchFamily="34" charset="0"/>
              <a:buChar char="•"/>
            </a:pPr>
            <a:r>
              <a:rPr lang="en-US" sz="1400" b="1" dirty="0">
                <a:solidFill>
                  <a:schemeClr val="tx2"/>
                </a:solidFill>
              </a:rPr>
              <a:t>Southern California Permanente Group</a:t>
            </a:r>
          </a:p>
          <a:p>
            <a:pPr marL="119063" indent="-119063" algn="ctr">
              <a:buFont typeface="Arial" panose="020B0604020202020204" pitchFamily="34" charset="0"/>
              <a:buChar char="•"/>
            </a:pPr>
            <a:r>
              <a:rPr lang="en-US" sz="1400" b="1" dirty="0">
                <a:solidFill>
                  <a:schemeClr val="tx2"/>
                </a:solidFill>
              </a:rPr>
              <a:t>Beth Israel Deaconess Medical Center</a:t>
            </a:r>
          </a:p>
          <a:p>
            <a:pPr marL="119063" indent="-119063" algn="ctr">
              <a:buFont typeface="Arial" panose="020B0604020202020204" pitchFamily="34" charset="0"/>
              <a:buChar char="•"/>
            </a:pPr>
            <a:r>
              <a:rPr lang="en-US" sz="1400" b="1" dirty="0">
                <a:solidFill>
                  <a:schemeClr val="tx2"/>
                </a:solidFill>
              </a:rPr>
              <a:t>DOD, National Capital Region</a:t>
            </a:r>
          </a:p>
          <a:p>
            <a:pPr marL="119063" indent="-119063" algn="ctr">
              <a:buFont typeface="Arial" panose="020B0604020202020204" pitchFamily="34" charset="0"/>
              <a:buChar char="•"/>
            </a:pPr>
            <a:r>
              <a:rPr lang="en-US" sz="1400" b="1" dirty="0">
                <a:solidFill>
                  <a:schemeClr val="tx2"/>
                </a:solidFill>
              </a:rPr>
              <a:t>Stanford Health Care </a:t>
            </a:r>
            <a:endParaRPr lang="en-US" sz="1400" dirty="0">
              <a:solidFill>
                <a:schemeClr val="tx2"/>
              </a:solidFill>
            </a:endParaRPr>
          </a:p>
        </p:txBody>
      </p:sp>
      <p:pic>
        <p:nvPicPr>
          <p:cNvPr id="14" name="Picture 13">
            <a:extLst>
              <a:ext uri="{FF2B5EF4-FFF2-40B4-BE49-F238E27FC236}">
                <a16:creationId xmlns:a16="http://schemas.microsoft.com/office/drawing/2014/main" id="{BE8CBCD7-281B-431C-BD27-3C5B595F430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14385" y="3285066"/>
            <a:ext cx="1423451" cy="1219243"/>
          </a:xfrm>
          <a:prstGeom prst="rect">
            <a:avLst/>
          </a:prstGeom>
          <a:ln w="12700">
            <a:solidFill>
              <a:schemeClr val="tx2"/>
            </a:solidFill>
          </a:ln>
        </p:spPr>
      </p:pic>
    </p:spTree>
    <p:extLst>
      <p:ext uri="{BB962C8B-B14F-4D97-AF65-F5344CB8AC3E}">
        <p14:creationId xmlns:p14="http://schemas.microsoft.com/office/powerpoint/2010/main" val="3795522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304" y="1385888"/>
            <a:ext cx="7909041" cy="2641033"/>
          </a:xfrm>
        </p:spPr>
        <p:txBody>
          <a:bodyPr>
            <a:normAutofit/>
          </a:bodyPr>
          <a:lstStyle/>
          <a:p>
            <a:pPr marL="0" indent="0">
              <a:buNone/>
            </a:pPr>
            <a:r>
              <a:rPr lang="en-US" sz="2000" dirty="0">
                <a:latin typeface="+mn-lt"/>
              </a:rPr>
              <a:t> “</a:t>
            </a:r>
            <a:r>
              <a:rPr lang="en-US" sz="2000" i="1" dirty="0">
                <a:solidFill>
                  <a:schemeClr val="tx2"/>
                </a:solidFill>
                <a:latin typeface="+mn-lt"/>
              </a:rPr>
              <a:t>A critic looking at these tightly focused, targeted interventions might dismiss them as Band-Aid solutions. But that phrase should not be considered a term of disparagement. The Band-Aid is an inexpensive, convenient, and remarkably versatile solution to an astonishing array of problems.</a:t>
            </a:r>
            <a:r>
              <a:rPr lang="en-US" sz="2000" dirty="0">
                <a:solidFill>
                  <a:schemeClr val="tx2"/>
                </a:solidFill>
                <a:latin typeface="+mn-lt"/>
              </a:rPr>
              <a:t>” </a:t>
            </a:r>
          </a:p>
          <a:p>
            <a:pPr>
              <a:buFontTx/>
              <a:buChar char="-"/>
            </a:pPr>
            <a:r>
              <a:rPr lang="en-US" sz="1800" dirty="0">
                <a:latin typeface="+mn-lt"/>
              </a:rPr>
              <a:t>Malcolm Gladwell, The Tipping Point: How Little Things Can Make a Big Difference</a:t>
            </a:r>
          </a:p>
          <a:p>
            <a:pPr marL="0" indent="0">
              <a:buNone/>
            </a:pPr>
            <a:endParaRPr lang="en-US" sz="2000" dirty="0">
              <a:latin typeface="+mn-lt"/>
            </a:endParaRPr>
          </a:p>
        </p:txBody>
      </p:sp>
      <p:sp>
        <p:nvSpPr>
          <p:cNvPr id="2" name="Slide Number Placeholder 1"/>
          <p:cNvSpPr>
            <a:spLocks noGrp="1"/>
          </p:cNvSpPr>
          <p:nvPr>
            <p:ph type="sldNum" sz="quarter" idx="10"/>
          </p:nvPr>
        </p:nvSpPr>
        <p:spPr/>
        <p:txBody>
          <a:bodyPr/>
          <a:lstStyle/>
          <a:p>
            <a:fld id="{DA05D499-8038-C642-91E0-FF7B8677CF19}" type="slidenum">
              <a:rPr lang="en-US" smtClean="0"/>
              <a:pPr/>
              <a:t>39</a:t>
            </a:fld>
            <a:endParaRPr lang="en-US" dirty="0"/>
          </a:p>
        </p:txBody>
      </p:sp>
    </p:spTree>
    <p:extLst>
      <p:ext uri="{BB962C8B-B14F-4D97-AF65-F5344CB8AC3E}">
        <p14:creationId xmlns:p14="http://schemas.microsoft.com/office/powerpoint/2010/main" val="324758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593428" y="1035841"/>
            <a:ext cx="3742636" cy="3388844"/>
          </a:xfrm>
          <a:prstGeom prst="rect">
            <a:avLst/>
          </a:prstGeom>
        </p:spPr>
      </p:pic>
      <p:sp>
        <p:nvSpPr>
          <p:cNvPr id="2" name="Title 1"/>
          <p:cNvSpPr>
            <a:spLocks noGrp="1"/>
          </p:cNvSpPr>
          <p:nvPr>
            <p:ph type="title"/>
          </p:nvPr>
        </p:nvSpPr>
        <p:spPr/>
        <p:txBody>
          <a:bodyPr/>
          <a:lstStyle/>
          <a:p>
            <a:r>
              <a:rPr lang="en-US" dirty="0"/>
              <a:t>How Do Physicians Compare?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4</a:t>
            </a:fld>
            <a:endParaRPr lang="en-US" dirty="0"/>
          </a:p>
        </p:txBody>
      </p:sp>
      <p:sp>
        <p:nvSpPr>
          <p:cNvPr id="4" name="TextBox 3">
            <a:extLst>
              <a:ext uri="{FF2B5EF4-FFF2-40B4-BE49-F238E27FC236}">
                <a16:creationId xmlns:a16="http://schemas.microsoft.com/office/drawing/2014/main" id="{B09F6BBE-1F9D-4834-AC08-53A2C4626914}"/>
              </a:ext>
            </a:extLst>
          </p:cNvPr>
          <p:cNvSpPr txBox="1"/>
          <p:nvPr/>
        </p:nvSpPr>
        <p:spPr>
          <a:xfrm>
            <a:off x="4669654" y="3682510"/>
            <a:ext cx="957313" cy="461665"/>
          </a:xfrm>
          <a:prstGeom prst="rect">
            <a:avLst/>
          </a:prstGeom>
          <a:solidFill>
            <a:schemeClr val="bg1"/>
          </a:solidFill>
        </p:spPr>
        <p:txBody>
          <a:bodyPr wrap="none" rtlCol="0">
            <a:spAutoFit/>
          </a:bodyPr>
          <a:lstStyle/>
          <a:p>
            <a:r>
              <a:rPr lang="en-US" sz="2400" b="1" dirty="0">
                <a:solidFill>
                  <a:schemeClr val="tx2"/>
                </a:solidFill>
              </a:rPr>
              <a:t>28.1%</a:t>
            </a:r>
          </a:p>
        </p:txBody>
      </p:sp>
      <p:sp>
        <p:nvSpPr>
          <p:cNvPr id="7" name="TextBox 6">
            <a:extLst>
              <a:ext uri="{FF2B5EF4-FFF2-40B4-BE49-F238E27FC236}">
                <a16:creationId xmlns:a16="http://schemas.microsoft.com/office/drawing/2014/main" id="{BDFA789B-EEBF-4D4E-BAD8-FCEF5CB57D8F}"/>
              </a:ext>
            </a:extLst>
          </p:cNvPr>
          <p:cNvSpPr txBox="1"/>
          <p:nvPr/>
        </p:nvSpPr>
        <p:spPr>
          <a:xfrm>
            <a:off x="3438199" y="2893877"/>
            <a:ext cx="957313" cy="461665"/>
          </a:xfrm>
          <a:prstGeom prst="rect">
            <a:avLst/>
          </a:prstGeom>
          <a:solidFill>
            <a:schemeClr val="bg1"/>
          </a:solidFill>
        </p:spPr>
        <p:txBody>
          <a:bodyPr wrap="none" rtlCol="0">
            <a:spAutoFit/>
          </a:bodyPr>
          <a:lstStyle/>
          <a:p>
            <a:r>
              <a:rPr lang="en-US" sz="2400" b="1" dirty="0">
                <a:solidFill>
                  <a:schemeClr val="tx2"/>
                </a:solidFill>
              </a:rPr>
              <a:t>39.8%</a:t>
            </a:r>
          </a:p>
        </p:txBody>
      </p:sp>
      <p:sp>
        <p:nvSpPr>
          <p:cNvPr id="8" name="TextBox 7">
            <a:extLst>
              <a:ext uri="{FF2B5EF4-FFF2-40B4-BE49-F238E27FC236}">
                <a16:creationId xmlns:a16="http://schemas.microsoft.com/office/drawing/2014/main" id="{E946C994-0FDC-409C-96BC-941F6B5F48D5}"/>
              </a:ext>
            </a:extLst>
          </p:cNvPr>
          <p:cNvSpPr txBox="1"/>
          <p:nvPr/>
        </p:nvSpPr>
        <p:spPr>
          <a:xfrm>
            <a:off x="200281" y="4340953"/>
            <a:ext cx="7163625" cy="338554"/>
          </a:xfrm>
          <a:prstGeom prst="rect">
            <a:avLst/>
          </a:prstGeom>
          <a:noFill/>
        </p:spPr>
        <p:txBody>
          <a:bodyPr wrap="square" rtlCol="0">
            <a:spAutoFit/>
          </a:bodyPr>
          <a:lstStyle/>
          <a:p>
            <a:r>
              <a:rPr lang="en-US" sz="800" dirty="0"/>
              <a:t>Source:  Shanafelt  T, West  CP, Sinsky C, et al. Changes in Burnout and Satisfaction With Work-Life Integration in Physicians and the General US Working Population between 2011-2017. Mayo Clin Proc In press.</a:t>
            </a:r>
          </a:p>
        </p:txBody>
      </p:sp>
    </p:spTree>
    <p:extLst>
      <p:ext uri="{BB962C8B-B14F-4D97-AF65-F5344CB8AC3E}">
        <p14:creationId xmlns:p14="http://schemas.microsoft.com/office/powerpoint/2010/main" val="1826498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1" y="1991849"/>
            <a:ext cx="8412480" cy="897710"/>
          </a:xfrm>
        </p:spPr>
        <p:txBody>
          <a:bodyPr>
            <a:noAutofit/>
          </a:bodyPr>
          <a:lstStyle/>
          <a:p>
            <a:pPr algn="ctr"/>
            <a:r>
              <a:rPr lang="en-US" sz="2800" b="1" dirty="0">
                <a:latin typeface="+mn-lt"/>
              </a:rPr>
              <a:t>For the US Health System</a:t>
            </a:r>
          </a:p>
        </p:txBody>
      </p:sp>
      <p:sp>
        <p:nvSpPr>
          <p:cNvPr id="3" name="Slide Number Placeholder 2"/>
          <p:cNvSpPr>
            <a:spLocks noGrp="1"/>
          </p:cNvSpPr>
          <p:nvPr>
            <p:ph type="sldNum" sz="quarter" idx="10"/>
          </p:nvPr>
        </p:nvSpPr>
        <p:spPr/>
        <p:txBody>
          <a:bodyPr/>
          <a:lstStyle/>
          <a:p>
            <a:fld id="{DA05D499-8038-C642-91E0-FF7B8677CF19}" type="slidenum">
              <a:rPr lang="en-US" smtClean="0"/>
              <a:pPr/>
              <a:t>40</a:t>
            </a:fld>
            <a:endParaRPr lang="en-US" dirty="0"/>
          </a:p>
        </p:txBody>
      </p:sp>
    </p:spTree>
    <p:extLst>
      <p:ext uri="{BB962C8B-B14F-4D97-AF65-F5344CB8AC3E}">
        <p14:creationId xmlns:p14="http://schemas.microsoft.com/office/powerpoint/2010/main" val="1206500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2296-8901-4EC9-B2A4-4EED69146B2A}"/>
              </a:ext>
            </a:extLst>
          </p:cNvPr>
          <p:cNvSpPr>
            <a:spLocks noGrp="1"/>
          </p:cNvSpPr>
          <p:nvPr>
            <p:ph type="title"/>
          </p:nvPr>
        </p:nvSpPr>
        <p:spPr/>
        <p:txBody>
          <a:bodyPr/>
          <a:lstStyle/>
          <a:p>
            <a:r>
              <a:rPr lang="en-US" dirty="0"/>
              <a:t>Debunking Regulatory Myths</a:t>
            </a:r>
          </a:p>
        </p:txBody>
      </p:sp>
      <p:pic>
        <p:nvPicPr>
          <p:cNvPr id="4" name="Picture 3">
            <a:extLst>
              <a:ext uri="{FF2B5EF4-FFF2-40B4-BE49-F238E27FC236}">
                <a16:creationId xmlns:a16="http://schemas.microsoft.com/office/drawing/2014/main" id="{F6F5CD8C-EC33-3F45-B57C-C27B83C0B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349" y="999066"/>
            <a:ext cx="5781114" cy="705543"/>
          </a:xfrm>
          <a:prstGeom prst="rect">
            <a:avLst/>
          </a:prstGeom>
        </p:spPr>
      </p:pic>
      <p:sp>
        <p:nvSpPr>
          <p:cNvPr id="3" name="Slide Number Placeholder 2">
            <a:extLst>
              <a:ext uri="{FF2B5EF4-FFF2-40B4-BE49-F238E27FC236}">
                <a16:creationId xmlns:a16="http://schemas.microsoft.com/office/drawing/2014/main" id="{5FB832A3-E29C-4251-AD41-916735B895E2}"/>
              </a:ext>
            </a:extLst>
          </p:cNvPr>
          <p:cNvSpPr>
            <a:spLocks noGrp="1"/>
          </p:cNvSpPr>
          <p:nvPr>
            <p:ph type="sldNum" sz="quarter" idx="10"/>
          </p:nvPr>
        </p:nvSpPr>
        <p:spPr/>
        <p:txBody>
          <a:bodyPr/>
          <a:lstStyle/>
          <a:p>
            <a:fld id="{DA05D499-8038-C642-91E0-FF7B8677CF19}" type="slidenum">
              <a:rPr lang="en-US" smtClean="0"/>
              <a:pPr/>
              <a:t>41</a:t>
            </a:fld>
            <a:endParaRPr lang="en-US" dirty="0"/>
          </a:p>
        </p:txBody>
      </p:sp>
      <p:pic>
        <p:nvPicPr>
          <p:cNvPr id="6" name="Picture 5">
            <a:extLst>
              <a:ext uri="{FF2B5EF4-FFF2-40B4-BE49-F238E27FC236}">
                <a16:creationId xmlns:a16="http://schemas.microsoft.com/office/drawing/2014/main" id="{472E9872-664F-4BC5-90FE-97751AB7515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62043" y="1679208"/>
            <a:ext cx="4677725" cy="2977457"/>
          </a:xfrm>
          <a:prstGeom prst="rect">
            <a:avLst/>
          </a:prstGeom>
        </p:spPr>
      </p:pic>
    </p:spTree>
    <p:extLst>
      <p:ext uri="{BB962C8B-B14F-4D97-AF65-F5344CB8AC3E}">
        <p14:creationId xmlns:p14="http://schemas.microsoft.com/office/powerpoint/2010/main" val="1298087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9985" y="272801"/>
            <a:ext cx="7834089" cy="616199"/>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a:lstStyle>
          <a:p>
            <a:r>
              <a:rPr lang="en-US" dirty="0"/>
              <a:t>AMA Prior Authorization Survey</a:t>
            </a:r>
            <a:endParaRPr lang="en-US" dirty="0">
              <a:solidFill>
                <a:srgbClr val="E71933"/>
              </a:solidFill>
            </a:endParaRPr>
          </a:p>
        </p:txBody>
      </p:sp>
      <p:sp>
        <p:nvSpPr>
          <p:cNvPr id="6" name="Slide Number Placeholder 3"/>
          <p:cNvSpPr txBox="1">
            <a:spLocks/>
          </p:cNvSpPr>
          <p:nvPr/>
        </p:nvSpPr>
        <p:spPr>
          <a:xfrm>
            <a:off x="6499512" y="4894854"/>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318730" y="1055519"/>
            <a:ext cx="4575004" cy="31432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0"/>
              </a:spcAft>
            </a:pPr>
            <a:r>
              <a:rPr lang="en-US" sz="1800" dirty="0">
                <a:solidFill>
                  <a:schemeClr val="tx2"/>
                </a:solidFill>
                <a:latin typeface="+mn-lt"/>
              </a:rPr>
              <a:t>A strong majority </a:t>
            </a:r>
            <a:r>
              <a:rPr lang="en-US" sz="1800" b="1" dirty="0">
                <a:solidFill>
                  <a:schemeClr val="tx2"/>
                </a:solidFill>
                <a:latin typeface="+mn-lt"/>
              </a:rPr>
              <a:t>(88% </a:t>
            </a:r>
            <a:r>
              <a:rPr lang="en-US" sz="1800" dirty="0">
                <a:solidFill>
                  <a:schemeClr val="tx2"/>
                </a:solidFill>
                <a:latin typeface="+mn-lt"/>
              </a:rPr>
              <a:t>and </a:t>
            </a:r>
            <a:r>
              <a:rPr lang="en-US" sz="1800" b="1" dirty="0">
                <a:solidFill>
                  <a:schemeClr val="tx2"/>
                </a:solidFill>
                <a:latin typeface="+mn-lt"/>
              </a:rPr>
              <a:t>86%) </a:t>
            </a:r>
            <a:r>
              <a:rPr lang="en-US" sz="1800" dirty="0">
                <a:solidFill>
                  <a:schemeClr val="tx2"/>
                </a:solidFill>
                <a:latin typeface="+mn-lt"/>
              </a:rPr>
              <a:t>of physicians report that the number of PAs required for </a:t>
            </a:r>
            <a:r>
              <a:rPr lang="en-US" sz="1800" b="1" dirty="0">
                <a:solidFill>
                  <a:schemeClr val="tx2"/>
                </a:solidFill>
                <a:latin typeface="+mn-lt"/>
              </a:rPr>
              <a:t>prescription medications </a:t>
            </a:r>
            <a:r>
              <a:rPr lang="en-US" sz="1800" dirty="0">
                <a:solidFill>
                  <a:schemeClr val="tx2"/>
                </a:solidFill>
                <a:latin typeface="+mn-lt"/>
              </a:rPr>
              <a:t>and </a:t>
            </a:r>
            <a:r>
              <a:rPr lang="en-US" sz="1800" b="1" dirty="0">
                <a:solidFill>
                  <a:schemeClr val="tx2"/>
                </a:solidFill>
                <a:latin typeface="+mn-lt"/>
              </a:rPr>
              <a:t>medical services </a:t>
            </a:r>
            <a:r>
              <a:rPr lang="en-US" sz="1800" dirty="0">
                <a:solidFill>
                  <a:schemeClr val="tx2"/>
                </a:solidFill>
                <a:latin typeface="+mn-lt"/>
              </a:rPr>
              <a:t>has increased over the last five years</a:t>
            </a:r>
          </a:p>
          <a:p>
            <a:pPr>
              <a:spcAft>
                <a:spcPts val="0"/>
              </a:spcAft>
            </a:pPr>
            <a:r>
              <a:rPr lang="en-US" sz="1800" dirty="0">
                <a:solidFill>
                  <a:schemeClr val="tx2"/>
                </a:solidFill>
                <a:latin typeface="+mn-lt"/>
              </a:rPr>
              <a:t>Almost seven in 10 </a:t>
            </a:r>
            <a:r>
              <a:rPr lang="en-US" sz="1800" b="1" dirty="0">
                <a:solidFill>
                  <a:schemeClr val="tx2"/>
                </a:solidFill>
                <a:latin typeface="+mn-lt"/>
              </a:rPr>
              <a:t>(69%) </a:t>
            </a:r>
            <a:r>
              <a:rPr lang="en-US" sz="1800" dirty="0">
                <a:solidFill>
                  <a:schemeClr val="tx2"/>
                </a:solidFill>
                <a:latin typeface="+mn-lt"/>
              </a:rPr>
              <a:t>physicians report that it is difficult to determine whether a prescription or medical service requires PA</a:t>
            </a:r>
          </a:p>
          <a:p>
            <a:pPr>
              <a:spcAft>
                <a:spcPts val="0"/>
              </a:spcAft>
            </a:pPr>
            <a:r>
              <a:rPr lang="en-US" sz="1800" dirty="0">
                <a:solidFill>
                  <a:schemeClr val="tx2"/>
                </a:solidFill>
                <a:latin typeface="+mn-lt"/>
              </a:rPr>
              <a:t>An overwhelming majority </a:t>
            </a:r>
            <a:r>
              <a:rPr lang="en-US" sz="1800" b="1" dirty="0">
                <a:solidFill>
                  <a:schemeClr val="tx2"/>
                </a:solidFill>
                <a:latin typeface="+mn-lt"/>
              </a:rPr>
              <a:t>(85%) </a:t>
            </a:r>
            <a:r>
              <a:rPr lang="en-US" sz="1800" dirty="0">
                <a:solidFill>
                  <a:schemeClr val="tx2"/>
                </a:solidFill>
                <a:latin typeface="+mn-lt"/>
              </a:rPr>
              <a:t>of physicians report that PA interferes with continuity of care</a:t>
            </a:r>
            <a:endParaRPr lang="en-US" sz="1400" dirty="0">
              <a:solidFill>
                <a:schemeClr val="tx2"/>
              </a:solidFill>
              <a:latin typeface="+mn-lt"/>
            </a:endParaRPr>
          </a:p>
        </p:txBody>
      </p:sp>
      <p:sp>
        <p:nvSpPr>
          <p:cNvPr id="3" name="Slide Number Placeholder 2"/>
          <p:cNvSpPr>
            <a:spLocks noGrp="1"/>
          </p:cNvSpPr>
          <p:nvPr>
            <p:ph type="sldNum" sz="quarter" idx="10"/>
          </p:nvPr>
        </p:nvSpPr>
        <p:spPr/>
        <p:txBody>
          <a:bodyPr/>
          <a:lstStyle/>
          <a:p>
            <a:fld id="{DA05D499-8038-C642-91E0-FF7B8677CF19}" type="slidenum">
              <a:rPr lang="en-US" smtClean="0"/>
              <a:pPr/>
              <a:t>42</a:t>
            </a:fld>
            <a:endParaRPr lang="en-US" dirty="0"/>
          </a:p>
        </p:txBody>
      </p:sp>
      <p:pic>
        <p:nvPicPr>
          <p:cNvPr id="9" name="Picture 2">
            <a:extLst>
              <a:ext uri="{FF2B5EF4-FFF2-40B4-BE49-F238E27FC236}">
                <a16:creationId xmlns:a16="http://schemas.microsoft.com/office/drawing/2014/main" id="{AB48A860-DC9C-41B1-93CC-2C822BBAF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812" y="182359"/>
            <a:ext cx="2087576" cy="288563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32B547B7-9D20-4853-BB3C-176133AB47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70812" y="3228271"/>
            <a:ext cx="3741131" cy="1228435"/>
          </a:xfrm>
          <a:prstGeom prst="rect">
            <a:avLst/>
          </a:prstGeom>
          <a:noFill/>
          <a:ln w="9525">
            <a:solidFill>
              <a:schemeClr val="accent1"/>
            </a:solidFill>
            <a:miter lim="800000"/>
            <a:headEnd/>
            <a:tailEnd/>
          </a:ln>
        </p:spPr>
      </p:pic>
      <p:sp>
        <p:nvSpPr>
          <p:cNvPr id="8" name="TextBox 7">
            <a:extLst>
              <a:ext uri="{FF2B5EF4-FFF2-40B4-BE49-F238E27FC236}">
                <a16:creationId xmlns:a16="http://schemas.microsoft.com/office/drawing/2014/main" id="{1086F808-AA9F-4639-B92E-BE555F850173}"/>
              </a:ext>
            </a:extLst>
          </p:cNvPr>
          <p:cNvSpPr txBox="1"/>
          <p:nvPr/>
        </p:nvSpPr>
        <p:spPr>
          <a:xfrm>
            <a:off x="7450667" y="979442"/>
            <a:ext cx="1461277" cy="1477328"/>
          </a:xfrm>
          <a:prstGeom prst="rect">
            <a:avLst/>
          </a:prstGeom>
          <a:noFill/>
          <a:ln w="9525">
            <a:solidFill>
              <a:schemeClr val="accent1"/>
            </a:solidFill>
            <a:miter lim="800000"/>
            <a:headEnd/>
            <a:tailEnd/>
          </a:ln>
        </p:spPr>
        <p:txBody>
          <a:bodyPr wrap="square" rtlCol="0">
            <a:spAutoFit/>
          </a:bodyPr>
          <a:lstStyle/>
          <a:p>
            <a:pPr algn="ctr"/>
            <a:r>
              <a:rPr lang="en-US" dirty="0"/>
              <a:t>100+ additional stakeholders have signed on in support</a:t>
            </a:r>
          </a:p>
        </p:txBody>
      </p:sp>
      <p:sp>
        <p:nvSpPr>
          <p:cNvPr id="10" name="TextBox 9">
            <a:extLst>
              <a:ext uri="{FF2B5EF4-FFF2-40B4-BE49-F238E27FC236}">
                <a16:creationId xmlns:a16="http://schemas.microsoft.com/office/drawing/2014/main" id="{9F5ECD5E-395E-478F-8799-037E34898896}"/>
              </a:ext>
            </a:extLst>
          </p:cNvPr>
          <p:cNvSpPr txBox="1"/>
          <p:nvPr/>
        </p:nvSpPr>
        <p:spPr>
          <a:xfrm>
            <a:off x="459523" y="4461662"/>
            <a:ext cx="2816797" cy="246221"/>
          </a:xfrm>
          <a:prstGeom prst="rect">
            <a:avLst/>
          </a:prstGeom>
          <a:noFill/>
        </p:spPr>
        <p:txBody>
          <a:bodyPr wrap="none" rtlCol="0">
            <a:spAutoFit/>
          </a:bodyPr>
          <a:lstStyle/>
          <a:p>
            <a:r>
              <a:rPr lang="en-US" sz="1000" dirty="0"/>
              <a:t>AMA survey of 1,000 physicians in December 2018</a:t>
            </a:r>
          </a:p>
        </p:txBody>
      </p:sp>
    </p:spTree>
    <p:extLst>
      <p:ext uri="{BB962C8B-B14F-4D97-AF65-F5344CB8AC3E}">
        <p14:creationId xmlns:p14="http://schemas.microsoft.com/office/powerpoint/2010/main" val="4154531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AMA EHR Efforts</a:t>
            </a:r>
          </a:p>
        </p:txBody>
      </p:sp>
      <p:sp>
        <p:nvSpPr>
          <p:cNvPr id="5" name="Content Placeholder 4"/>
          <p:cNvSpPr>
            <a:spLocks noGrp="1"/>
          </p:cNvSpPr>
          <p:nvPr>
            <p:ph idx="1"/>
          </p:nvPr>
        </p:nvSpPr>
        <p:spPr>
          <a:xfrm>
            <a:off x="4920129" y="3897658"/>
            <a:ext cx="3595221" cy="770080"/>
          </a:xfrm>
        </p:spPr>
        <p:txBody>
          <a:bodyPr>
            <a:normAutofit lnSpcReduction="10000"/>
          </a:bodyPr>
          <a:lstStyle/>
          <a:p>
            <a:pPr marL="115888" indent="-115888">
              <a:spcBef>
                <a:spcPts val="400"/>
              </a:spcBef>
              <a:spcAft>
                <a:spcPts val="0"/>
              </a:spcAft>
            </a:pPr>
            <a:r>
              <a:rPr lang="en-US" sz="1400" dirty="0">
                <a:solidFill>
                  <a:schemeClr val="tx2"/>
                </a:solidFill>
                <a:latin typeface="+mn-lt"/>
              </a:rPr>
              <a:t>EHR Voluntary Framework with Test Cases</a:t>
            </a:r>
          </a:p>
          <a:p>
            <a:pPr marL="115888" indent="-115888">
              <a:spcBef>
                <a:spcPts val="400"/>
              </a:spcBef>
              <a:spcAft>
                <a:spcPts val="0"/>
              </a:spcAft>
            </a:pPr>
            <a:r>
              <a:rPr lang="en-US" sz="1400" dirty="0">
                <a:solidFill>
                  <a:schemeClr val="tx2"/>
                </a:solidFill>
                <a:latin typeface="+mn-lt"/>
                <a:ea typeface="Times New Roman" charset="0"/>
                <a:cs typeface="Times New Roman" charset="0"/>
              </a:rPr>
              <a:t>Pew Charitable Trusts, AMA, &amp; Medstar Health</a:t>
            </a:r>
          </a:p>
          <a:p>
            <a:pPr marL="0" indent="0">
              <a:spcBef>
                <a:spcPts val="400"/>
              </a:spcBef>
              <a:spcAft>
                <a:spcPts val="0"/>
              </a:spcAft>
              <a:buNone/>
            </a:pPr>
            <a:endParaRPr lang="en-US" sz="1400" dirty="0">
              <a:solidFill>
                <a:schemeClr val="bg2">
                  <a:lumMod val="10000"/>
                </a:schemeClr>
              </a:solidFill>
              <a:latin typeface="+mn-lt"/>
              <a:ea typeface="Times New Roman" charset="0"/>
              <a:cs typeface="Times New Roman" charset="0"/>
            </a:endParaRPr>
          </a:p>
        </p:txBody>
      </p:sp>
      <p:sp>
        <p:nvSpPr>
          <p:cNvPr id="3" name="AutoShape 2" descr="Image result for ehr usability issu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a:extLst>
              <a:ext uri="{FF2B5EF4-FFF2-40B4-BE49-F238E27FC236}">
                <a16:creationId xmlns:a16="http://schemas.microsoft.com/office/drawing/2014/main" id="{7319D646-E802-458C-85AE-A300DFF655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4773" y="1489999"/>
            <a:ext cx="1826360" cy="2330739"/>
          </a:xfrm>
          <a:prstGeom prst="rect">
            <a:avLst/>
          </a:prstGeom>
          <a:ln>
            <a:solidFill>
              <a:schemeClr val="tx2"/>
            </a:solidFill>
          </a:ln>
        </p:spPr>
      </p:pic>
      <p:pic>
        <p:nvPicPr>
          <p:cNvPr id="4" name="Picture 3">
            <a:extLst>
              <a:ext uri="{FF2B5EF4-FFF2-40B4-BE49-F238E27FC236}">
                <a16:creationId xmlns:a16="http://schemas.microsoft.com/office/drawing/2014/main" id="{8D1A5F07-ACCE-4BDA-BEAA-78ECAA01BC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0375" y="1503667"/>
            <a:ext cx="3995589" cy="2317072"/>
          </a:xfrm>
          <a:prstGeom prst="rect">
            <a:avLst/>
          </a:prstGeom>
          <a:ln>
            <a:solidFill>
              <a:schemeClr val="tx2"/>
            </a:solidFill>
          </a:ln>
        </p:spPr>
      </p:pic>
      <p:sp>
        <p:nvSpPr>
          <p:cNvPr id="8" name="Content Placeholder 4">
            <a:extLst>
              <a:ext uri="{FF2B5EF4-FFF2-40B4-BE49-F238E27FC236}">
                <a16:creationId xmlns:a16="http://schemas.microsoft.com/office/drawing/2014/main" id="{46A536FE-9D63-4F6D-93F1-2E4AFD3A81AD}"/>
              </a:ext>
            </a:extLst>
          </p:cNvPr>
          <p:cNvSpPr txBox="1">
            <a:spLocks/>
          </p:cNvSpPr>
          <p:nvPr/>
        </p:nvSpPr>
        <p:spPr>
          <a:xfrm>
            <a:off x="460376" y="3897658"/>
            <a:ext cx="3995588" cy="835210"/>
          </a:xfrm>
          <a:prstGeom prst="rect">
            <a:avLst/>
          </a:prstGeom>
        </p:spPr>
        <p:txBody>
          <a:bodyPr vert="horz" lIns="91440" tIns="45720" rIns="91440" bIns="45720" rtlCol="0">
            <a:normAutofit fontScale="92500"/>
          </a:bodyPr>
          <a:lstStyle>
            <a:lvl1pPr marL="115888" indent="-115888" defTabSz="914400">
              <a:lnSpc>
                <a:spcPct val="100000"/>
              </a:lnSpc>
              <a:spcBef>
                <a:spcPts val="400"/>
              </a:spcBef>
              <a:spcAft>
                <a:spcPts val="0"/>
              </a:spcAft>
              <a:buFont typeface="Arial"/>
              <a:buChar char="•"/>
              <a:defRPr sz="1400" b="0" i="0">
                <a:solidFill>
                  <a:schemeClr val="tx2"/>
                </a:solidFill>
                <a:ea typeface="Arial" charset="0"/>
                <a:cs typeface="Arial" charset="0"/>
              </a:defRPr>
            </a:lvl1pPr>
            <a:lvl2pPr marL="685800" indent="-228600" defTabSz="914400">
              <a:lnSpc>
                <a:spcPct val="100000"/>
              </a:lnSpc>
              <a:spcBef>
                <a:spcPts val="500"/>
              </a:spcBef>
              <a:spcAft>
                <a:spcPts val="600"/>
              </a:spcAft>
              <a:buFont typeface="Arial"/>
              <a:buChar char="•"/>
              <a:defRPr sz="1400" b="0" i="0">
                <a:solidFill>
                  <a:srgbClr val="595959"/>
                </a:solidFill>
                <a:latin typeface="Arial" charset="0"/>
                <a:ea typeface="Arial" charset="0"/>
                <a:cs typeface="Arial" charset="0"/>
              </a:defRPr>
            </a:lvl2pPr>
            <a:lvl3pPr marL="1143000" indent="-228600" defTabSz="914400">
              <a:lnSpc>
                <a:spcPct val="100000"/>
              </a:lnSpc>
              <a:spcBef>
                <a:spcPts val="500"/>
              </a:spcBef>
              <a:spcAft>
                <a:spcPts val="600"/>
              </a:spcAft>
              <a:buFont typeface="Arial"/>
              <a:buChar char="•"/>
              <a:defRPr sz="1200" b="0" i="0">
                <a:solidFill>
                  <a:srgbClr val="595959"/>
                </a:solidFill>
                <a:latin typeface="Arial" charset="0"/>
                <a:ea typeface="Arial" charset="0"/>
                <a:cs typeface="Arial" charset="0"/>
              </a:defRPr>
            </a:lvl3pPr>
            <a:lvl4pPr marL="1600200" indent="-228600" defTabSz="914400">
              <a:lnSpc>
                <a:spcPct val="100000"/>
              </a:lnSpc>
              <a:spcBef>
                <a:spcPts val="500"/>
              </a:spcBef>
              <a:spcAft>
                <a:spcPts val="600"/>
              </a:spcAft>
              <a:buFont typeface="Arial"/>
              <a:buChar char="•"/>
              <a:defRPr sz="1000" b="0" i="0">
                <a:solidFill>
                  <a:srgbClr val="595959"/>
                </a:solidFill>
                <a:latin typeface="Arial" charset="0"/>
                <a:ea typeface="Arial" charset="0"/>
                <a:cs typeface="Arial" charset="0"/>
              </a:defRPr>
            </a:lvl4pPr>
            <a:lvl5pPr marL="2057400" indent="-228600" defTabSz="914400">
              <a:lnSpc>
                <a:spcPct val="100000"/>
              </a:lnSpc>
              <a:spcBef>
                <a:spcPts val="500"/>
              </a:spcBef>
              <a:spcAft>
                <a:spcPts val="600"/>
              </a:spcAft>
              <a:buFont typeface="Arial"/>
              <a:buChar char="•"/>
              <a:defRPr sz="800" b="0" i="0">
                <a:solidFill>
                  <a:srgbClr val="595959"/>
                </a:solidFill>
                <a:latin typeface="Arial" charset="0"/>
                <a:ea typeface="Arial" charset="0"/>
                <a:cs typeface="Arial" charset="0"/>
              </a:defRP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r>
              <a:rPr lang="en-US" dirty="0"/>
              <a:t>Looked at types of errors and rates, number of clicks and total time spent performing common EHR tasks</a:t>
            </a:r>
          </a:p>
          <a:p>
            <a:r>
              <a:rPr lang="en-US" dirty="0"/>
              <a:t>Significant variation across vendors and between sites</a:t>
            </a:r>
          </a:p>
        </p:txBody>
      </p:sp>
      <p:sp>
        <p:nvSpPr>
          <p:cNvPr id="6" name="TextBox 5">
            <a:extLst>
              <a:ext uri="{FF2B5EF4-FFF2-40B4-BE49-F238E27FC236}">
                <a16:creationId xmlns:a16="http://schemas.microsoft.com/office/drawing/2014/main" id="{E0862E70-6FCD-47CC-899D-11471D7430E1}"/>
              </a:ext>
            </a:extLst>
          </p:cNvPr>
          <p:cNvSpPr txBox="1"/>
          <p:nvPr/>
        </p:nvSpPr>
        <p:spPr>
          <a:xfrm>
            <a:off x="1452124" y="1084863"/>
            <a:ext cx="2012089" cy="369332"/>
          </a:xfrm>
          <a:prstGeom prst="rect">
            <a:avLst/>
          </a:prstGeom>
          <a:noFill/>
        </p:spPr>
        <p:txBody>
          <a:bodyPr wrap="none" rtlCol="0">
            <a:spAutoFit/>
          </a:bodyPr>
          <a:lstStyle/>
          <a:p>
            <a:r>
              <a:rPr lang="en-US" dirty="0">
                <a:solidFill>
                  <a:schemeClr val="tx2"/>
                </a:solidFill>
              </a:rPr>
              <a:t>EHR Usability Study</a:t>
            </a:r>
          </a:p>
        </p:txBody>
      </p:sp>
      <p:sp>
        <p:nvSpPr>
          <p:cNvPr id="11" name="TextBox 10">
            <a:extLst>
              <a:ext uri="{FF2B5EF4-FFF2-40B4-BE49-F238E27FC236}">
                <a16:creationId xmlns:a16="http://schemas.microsoft.com/office/drawing/2014/main" id="{518A9BCF-766A-4440-8DF5-39222E14D2E5}"/>
              </a:ext>
            </a:extLst>
          </p:cNvPr>
          <p:cNvSpPr txBox="1"/>
          <p:nvPr/>
        </p:nvSpPr>
        <p:spPr>
          <a:xfrm>
            <a:off x="4622002" y="1092847"/>
            <a:ext cx="4371902" cy="369332"/>
          </a:xfrm>
          <a:prstGeom prst="rect">
            <a:avLst/>
          </a:prstGeom>
          <a:noFill/>
        </p:spPr>
        <p:txBody>
          <a:bodyPr wrap="none" rtlCol="0">
            <a:spAutoFit/>
          </a:bodyPr>
          <a:lstStyle/>
          <a:p>
            <a:r>
              <a:rPr lang="en-US" dirty="0">
                <a:solidFill>
                  <a:schemeClr val="tx2"/>
                </a:solidFill>
              </a:rPr>
              <a:t>Voluntary Certification Tenets and Test Cases</a:t>
            </a:r>
          </a:p>
        </p:txBody>
      </p:sp>
      <p:sp>
        <p:nvSpPr>
          <p:cNvPr id="12" name="Slide Number Placeholder 2">
            <a:extLst>
              <a:ext uri="{FF2B5EF4-FFF2-40B4-BE49-F238E27FC236}">
                <a16:creationId xmlns:a16="http://schemas.microsoft.com/office/drawing/2014/main" id="{10DDB31F-AF9C-4DC4-A549-F55424E0D76D}"/>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43</a:t>
            </a:fld>
            <a:endParaRPr lang="en-US" dirty="0"/>
          </a:p>
        </p:txBody>
      </p:sp>
    </p:spTree>
    <p:extLst>
      <p:ext uri="{BB962C8B-B14F-4D97-AF65-F5344CB8AC3E}">
        <p14:creationId xmlns:p14="http://schemas.microsoft.com/office/powerpoint/2010/main" val="270626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51A8-FBB8-49AB-8D70-C2617512820C}"/>
              </a:ext>
            </a:extLst>
          </p:cNvPr>
          <p:cNvSpPr>
            <a:spLocks noGrp="1"/>
          </p:cNvSpPr>
          <p:nvPr>
            <p:ph type="title"/>
          </p:nvPr>
        </p:nvSpPr>
        <p:spPr>
          <a:xfrm>
            <a:off x="4258733" y="978408"/>
            <a:ext cx="4558368" cy="664125"/>
          </a:xfrm>
        </p:spPr>
        <p:txBody>
          <a:bodyPr vert="horz" lIns="91440" tIns="45720" rIns="91440" bIns="45720" rtlCol="0" anchor="t">
            <a:noAutofit/>
          </a:bodyPr>
          <a:lstStyle/>
          <a:p>
            <a:r>
              <a:rPr lang="en-US" sz="1800" dirty="0">
                <a:solidFill>
                  <a:schemeClr val="tx2"/>
                </a:solidFill>
                <a:latin typeface="+mn-lt"/>
                <a:ea typeface="+mj-ea"/>
                <a:cs typeface="+mj-cs"/>
              </a:rPr>
              <a:t>New Technologies Driven By Medical Science </a:t>
            </a:r>
            <a:br>
              <a:rPr lang="en-US" sz="1800" dirty="0">
                <a:solidFill>
                  <a:schemeClr val="tx2"/>
                </a:solidFill>
                <a:latin typeface="+mn-lt"/>
                <a:ea typeface="+mj-ea"/>
                <a:cs typeface="+mj-cs"/>
              </a:rPr>
            </a:br>
            <a:br>
              <a:rPr lang="en-US" sz="1800" dirty="0">
                <a:solidFill>
                  <a:schemeClr val="tx2"/>
                </a:solidFill>
                <a:latin typeface="+mn-lt"/>
                <a:ea typeface="+mj-ea"/>
                <a:cs typeface="+mj-cs"/>
              </a:rPr>
            </a:br>
            <a:endParaRPr lang="en-US" sz="1800" dirty="0">
              <a:solidFill>
                <a:schemeClr val="tx2"/>
              </a:solidFill>
              <a:latin typeface="+mn-lt"/>
              <a:ea typeface="+mj-ea"/>
              <a:cs typeface="+mj-cs"/>
            </a:endParaRPr>
          </a:p>
        </p:txBody>
      </p:sp>
      <p:pic>
        <p:nvPicPr>
          <p:cNvPr id="6" name="Picture 5">
            <a:extLst>
              <a:ext uri="{FF2B5EF4-FFF2-40B4-BE49-F238E27FC236}">
                <a16:creationId xmlns:a16="http://schemas.microsoft.com/office/drawing/2014/main" id="{817642C3-4317-4BE0-A5E9-0FC52A38B0D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3925869" cy="4657961"/>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itle 1">
            <a:extLst>
              <a:ext uri="{FF2B5EF4-FFF2-40B4-BE49-F238E27FC236}">
                <a16:creationId xmlns:a16="http://schemas.microsoft.com/office/drawing/2014/main" id="{67858F3F-DDDF-4B40-A62F-DDF9029B01E2}"/>
              </a:ext>
            </a:extLst>
          </p:cNvPr>
          <p:cNvSpPr txBox="1">
            <a:spLocks/>
          </p:cNvSpPr>
          <p:nvPr/>
        </p:nvSpPr>
        <p:spPr>
          <a:xfrm>
            <a:off x="4114800" y="119733"/>
            <a:ext cx="4702301" cy="580291"/>
          </a:xfrm>
          <a:prstGeom prst="rect">
            <a:avLst/>
          </a:prstGeom>
        </p:spPr>
        <p:txBody>
          <a:bodyPr vert="horz" lIns="91440" tIns="45720" rIns="91440" bIns="45720" rtlCol="0" anchor="ctr" anchorCtr="0">
            <a:noAutofit/>
          </a:bodyPr>
          <a:lstStyle>
            <a:lvl1pPr defTabSz="914400">
              <a:lnSpc>
                <a:spcPct val="100000"/>
              </a:lnSpc>
              <a:spcBef>
                <a:spcPct val="0"/>
              </a:spcBef>
              <a:buNone/>
              <a:defRPr sz="2400">
                <a:solidFill>
                  <a:srgbClr val="46166B"/>
                </a:solidFill>
                <a:latin typeface="Times New Roman" charset="0"/>
                <a:ea typeface="Times New Roman" charset="0"/>
                <a:cs typeface="Times New Roman" charset="0"/>
              </a:defRPr>
            </a:lvl1pPr>
          </a:lstStyle>
          <a:p>
            <a:r>
              <a:rPr lang="en-US" dirty="0"/>
              <a:t>Wave of New Technologies</a:t>
            </a:r>
          </a:p>
        </p:txBody>
      </p:sp>
      <p:sp>
        <p:nvSpPr>
          <p:cNvPr id="7" name="TextBox 6">
            <a:extLst>
              <a:ext uri="{FF2B5EF4-FFF2-40B4-BE49-F238E27FC236}">
                <a16:creationId xmlns:a16="http://schemas.microsoft.com/office/drawing/2014/main" id="{DF8C2CF0-B5DB-4BB7-8C2D-BA83C0316C14}"/>
              </a:ext>
            </a:extLst>
          </p:cNvPr>
          <p:cNvSpPr txBox="1"/>
          <p:nvPr/>
        </p:nvSpPr>
        <p:spPr>
          <a:xfrm>
            <a:off x="4258733" y="1338204"/>
            <a:ext cx="2633028" cy="3139321"/>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chemeClr val="tx2"/>
                </a:solidFill>
              </a:rPr>
              <a:t>Software</a:t>
            </a:r>
          </a:p>
          <a:p>
            <a:pPr marL="742950" lvl="1" indent="-285750">
              <a:buFont typeface="Arial" panose="020B0604020202020204" pitchFamily="34" charset="0"/>
              <a:buChar char="•"/>
            </a:pPr>
            <a:r>
              <a:rPr lang="en-US" sz="1600" dirty="0">
                <a:solidFill>
                  <a:schemeClr val="tx2"/>
                </a:solidFill>
              </a:rPr>
              <a:t>Predictive analytics</a:t>
            </a:r>
          </a:p>
          <a:p>
            <a:pPr marL="742950" lvl="1" indent="-285750">
              <a:buFont typeface="Arial" panose="020B0604020202020204" pitchFamily="34" charset="0"/>
              <a:buChar char="•"/>
            </a:pPr>
            <a:r>
              <a:rPr lang="en-US" sz="1600" dirty="0">
                <a:solidFill>
                  <a:schemeClr val="tx2"/>
                </a:solidFill>
              </a:rPr>
              <a:t>Big data</a:t>
            </a:r>
          </a:p>
          <a:p>
            <a:pPr marL="742950" lvl="1" indent="-285750">
              <a:buFont typeface="Arial" panose="020B0604020202020204" pitchFamily="34" charset="0"/>
              <a:buChar char="•"/>
            </a:pPr>
            <a:r>
              <a:rPr lang="en-US" sz="1600" dirty="0">
                <a:solidFill>
                  <a:schemeClr val="tx2"/>
                </a:solidFill>
              </a:rPr>
              <a:t>Artificial Intelligence</a:t>
            </a:r>
          </a:p>
          <a:p>
            <a:pPr marL="285750" indent="-285750">
              <a:buFont typeface="Arial" panose="020B0604020202020204" pitchFamily="34" charset="0"/>
              <a:buChar char="•"/>
            </a:pPr>
            <a:r>
              <a:rPr lang="en-US" sz="1600" dirty="0">
                <a:solidFill>
                  <a:schemeClr val="tx2"/>
                </a:solidFill>
              </a:rPr>
              <a:t>Hardware</a:t>
            </a:r>
          </a:p>
          <a:p>
            <a:pPr marL="742950" lvl="1" indent="-285750">
              <a:buFont typeface="Arial" panose="020B0604020202020204" pitchFamily="34" charset="0"/>
              <a:buChar char="•"/>
            </a:pPr>
            <a:r>
              <a:rPr lang="en-US" sz="1600" dirty="0">
                <a:solidFill>
                  <a:schemeClr val="tx2"/>
                </a:solidFill>
              </a:rPr>
              <a:t>Sensors</a:t>
            </a:r>
          </a:p>
          <a:p>
            <a:pPr marL="742950" lvl="1" indent="-285750">
              <a:buFont typeface="Arial" panose="020B0604020202020204" pitchFamily="34" charset="0"/>
              <a:buChar char="•"/>
            </a:pPr>
            <a:r>
              <a:rPr lang="en-US" sz="1600" dirty="0">
                <a:solidFill>
                  <a:schemeClr val="tx2"/>
                </a:solidFill>
              </a:rPr>
              <a:t>Cameras</a:t>
            </a:r>
          </a:p>
          <a:p>
            <a:pPr marL="742950" lvl="1" indent="-285750">
              <a:buFont typeface="Arial" panose="020B0604020202020204" pitchFamily="34" charset="0"/>
              <a:buChar char="•"/>
            </a:pPr>
            <a:r>
              <a:rPr lang="en-US" sz="1600" dirty="0">
                <a:solidFill>
                  <a:schemeClr val="tx2"/>
                </a:solidFill>
              </a:rPr>
              <a:t>Battery life</a:t>
            </a:r>
          </a:p>
          <a:p>
            <a:pPr marL="742950" lvl="1" indent="-285750">
              <a:buFont typeface="Arial" panose="020B0604020202020204" pitchFamily="34" charset="0"/>
              <a:buChar char="•"/>
            </a:pPr>
            <a:r>
              <a:rPr lang="en-US" sz="1600" dirty="0">
                <a:solidFill>
                  <a:schemeClr val="tx2"/>
                </a:solidFill>
              </a:rPr>
              <a:t>3D printing</a:t>
            </a:r>
          </a:p>
          <a:p>
            <a:pPr marL="285750" indent="-285750">
              <a:buFont typeface="Arial" panose="020B0604020202020204" pitchFamily="34" charset="0"/>
              <a:buChar char="•"/>
            </a:pPr>
            <a:r>
              <a:rPr lang="en-US" sz="1600" dirty="0">
                <a:solidFill>
                  <a:schemeClr val="tx2"/>
                </a:solidFill>
              </a:rPr>
              <a:t>Infrastructure</a:t>
            </a:r>
          </a:p>
          <a:p>
            <a:pPr marL="742950" lvl="1" indent="-285750">
              <a:buFont typeface="Arial" panose="020B0604020202020204" pitchFamily="34" charset="0"/>
              <a:buChar char="•"/>
            </a:pPr>
            <a:r>
              <a:rPr lang="en-US" sz="1600" dirty="0">
                <a:solidFill>
                  <a:schemeClr val="tx2"/>
                </a:solidFill>
              </a:rPr>
              <a:t>Wireless</a:t>
            </a:r>
          </a:p>
          <a:p>
            <a:pPr marL="742950" lvl="1" indent="-285750">
              <a:buFont typeface="Arial" panose="020B0604020202020204" pitchFamily="34" charset="0"/>
              <a:buChar char="•"/>
            </a:pPr>
            <a:r>
              <a:rPr lang="en-US" sz="1600" dirty="0">
                <a:solidFill>
                  <a:schemeClr val="tx2"/>
                </a:solidFill>
              </a:rPr>
              <a:t>Broadband</a:t>
            </a:r>
          </a:p>
        </p:txBody>
      </p:sp>
      <p:sp>
        <p:nvSpPr>
          <p:cNvPr id="9" name="Slide Number Placeholder 2">
            <a:extLst>
              <a:ext uri="{FF2B5EF4-FFF2-40B4-BE49-F238E27FC236}">
                <a16:creationId xmlns:a16="http://schemas.microsoft.com/office/drawing/2014/main" id="{BE3A96EA-8912-4C1D-A3A2-9403764DF679}"/>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44</a:t>
            </a:fld>
            <a:endParaRPr lang="en-US" dirty="0"/>
          </a:p>
        </p:txBody>
      </p:sp>
    </p:spTree>
    <p:extLst>
      <p:ext uri="{BB962C8B-B14F-4D97-AF65-F5344CB8AC3E}">
        <p14:creationId xmlns:p14="http://schemas.microsoft.com/office/powerpoint/2010/main" val="3353430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37" y="186327"/>
            <a:ext cx="8739397" cy="618475"/>
          </a:xfrm>
        </p:spPr>
        <p:txBody>
          <a:bodyPr>
            <a:noAutofit/>
          </a:bodyPr>
          <a:lstStyle/>
          <a:p>
            <a:r>
              <a:rPr lang="en-US" dirty="0"/>
              <a:t>Influencing the Development of New Healthcare Digital Technologies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1262" y="1427101"/>
            <a:ext cx="1981335" cy="1642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tretch/>
        </p:blipFill>
        <p:spPr bwMode="auto">
          <a:xfrm>
            <a:off x="3298905" y="2390909"/>
            <a:ext cx="2578569" cy="1657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372791" y="826928"/>
            <a:ext cx="2492348" cy="457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Industry: Xcertia</a:t>
            </a:r>
          </a:p>
        </p:txBody>
      </p:sp>
      <p:sp>
        <p:nvSpPr>
          <p:cNvPr id="11" name="Rectangle 10"/>
          <p:cNvSpPr/>
          <p:nvPr/>
        </p:nvSpPr>
        <p:spPr>
          <a:xfrm>
            <a:off x="3205192" y="1766880"/>
            <a:ext cx="2733616" cy="457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z="1600" b="1" dirty="0">
                <a:solidFill>
                  <a:schemeClr val="bg1"/>
                </a:solidFill>
              </a:rPr>
              <a:t>Product Development:</a:t>
            </a:r>
          </a:p>
          <a:p>
            <a:pPr algn="ctr">
              <a:lnSpc>
                <a:spcPts val="1700"/>
              </a:lnSpc>
            </a:pPr>
            <a:r>
              <a:rPr lang="en-US" sz="1600" b="1" dirty="0">
                <a:solidFill>
                  <a:schemeClr val="bg1"/>
                </a:solidFill>
              </a:rPr>
              <a:t>Physician Innovation Network</a:t>
            </a:r>
          </a:p>
        </p:txBody>
      </p:sp>
      <p:sp>
        <p:nvSpPr>
          <p:cNvPr id="3" name="Slide Number Placeholder 2"/>
          <p:cNvSpPr>
            <a:spLocks noGrp="1"/>
          </p:cNvSpPr>
          <p:nvPr>
            <p:ph type="sldNum" sz="quarter" idx="10"/>
          </p:nvPr>
        </p:nvSpPr>
        <p:spPr/>
        <p:txBody>
          <a:bodyPr/>
          <a:lstStyle/>
          <a:p>
            <a:fld id="{DA05D499-8038-C642-91E0-FF7B8677CF19}" type="slidenum">
              <a:rPr lang="en-US" smtClean="0"/>
              <a:pPr/>
              <a:t>45</a:t>
            </a:fld>
            <a:endParaRPr lang="en-US" dirty="0"/>
          </a:p>
        </p:txBody>
      </p:sp>
      <p:pic>
        <p:nvPicPr>
          <p:cNvPr id="4" name="Picture 3">
            <a:extLst>
              <a:ext uri="{FF2B5EF4-FFF2-40B4-BE49-F238E27FC236}">
                <a16:creationId xmlns:a16="http://schemas.microsoft.com/office/drawing/2014/main" id="{F06BB78B-AA14-4A7D-8E8A-E0EAC47792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5476" y="2868214"/>
            <a:ext cx="2239707" cy="1696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5EA54B75-6DC3-4619-85BF-05EC3BADD4D6}"/>
              </a:ext>
            </a:extLst>
          </p:cNvPr>
          <p:cNvSpPr/>
          <p:nvPr/>
        </p:nvSpPr>
        <p:spPr>
          <a:xfrm>
            <a:off x="6303030" y="2251843"/>
            <a:ext cx="2492348" cy="457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z="1600" b="1" dirty="0">
                <a:solidFill>
                  <a:schemeClr val="bg1"/>
                </a:solidFill>
              </a:rPr>
              <a:t>Practice Support:</a:t>
            </a:r>
          </a:p>
          <a:p>
            <a:pPr algn="ctr">
              <a:lnSpc>
                <a:spcPts val="1700"/>
              </a:lnSpc>
            </a:pPr>
            <a:r>
              <a:rPr lang="en-US" sz="1600" b="1" dirty="0">
                <a:solidFill>
                  <a:schemeClr val="bg1"/>
                </a:solidFill>
              </a:rPr>
              <a:t>Digital Health Playbook</a:t>
            </a:r>
          </a:p>
        </p:txBody>
      </p:sp>
      <p:pic>
        <p:nvPicPr>
          <p:cNvPr id="2050" name="Picture 2" descr="Health 2047">
            <a:extLst>
              <a:ext uri="{FF2B5EF4-FFF2-40B4-BE49-F238E27FC236}">
                <a16:creationId xmlns:a16="http://schemas.microsoft.com/office/drawing/2014/main" id="{ED40C9B7-EC49-4135-9AC6-F805AF443E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9592" y="1395423"/>
            <a:ext cx="1297864" cy="6651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F70FE59-9961-4DE9-A5C8-805E0E8B43E7}"/>
              </a:ext>
            </a:extLst>
          </p:cNvPr>
          <p:cNvSpPr/>
          <p:nvPr/>
        </p:nvSpPr>
        <p:spPr>
          <a:xfrm>
            <a:off x="6257984" y="877107"/>
            <a:ext cx="2496312" cy="457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Innovation: Health 2047</a:t>
            </a:r>
          </a:p>
        </p:txBody>
      </p:sp>
      <p:sp>
        <p:nvSpPr>
          <p:cNvPr id="14" name="Rectangle 13">
            <a:extLst>
              <a:ext uri="{FF2B5EF4-FFF2-40B4-BE49-F238E27FC236}">
                <a16:creationId xmlns:a16="http://schemas.microsoft.com/office/drawing/2014/main" id="{9FC763BE-65AD-4E6D-9346-165CDEF19FA8}"/>
              </a:ext>
            </a:extLst>
          </p:cNvPr>
          <p:cNvSpPr/>
          <p:nvPr/>
        </p:nvSpPr>
        <p:spPr>
          <a:xfrm>
            <a:off x="2286000" y="2248585"/>
            <a:ext cx="4572000" cy="646331"/>
          </a:xfrm>
          <a:prstGeom prst="rect">
            <a:avLst/>
          </a:prstGeom>
        </p:spPr>
        <p:txBody>
          <a:bodyPr>
            <a:spAutoFit/>
          </a:bodyPr>
          <a:lstStyle/>
          <a:p>
            <a:br>
              <a:rPr lang="en-US" dirty="0"/>
            </a:br>
            <a:endParaRPr lang="en-US" dirty="0"/>
          </a:p>
        </p:txBody>
      </p:sp>
      <p:pic>
        <p:nvPicPr>
          <p:cNvPr id="2052" name="Picture 4" descr="AMA IHMI Logo">
            <a:extLst>
              <a:ext uri="{FF2B5EF4-FFF2-40B4-BE49-F238E27FC236}">
                <a16:creationId xmlns:a16="http://schemas.microsoft.com/office/drawing/2014/main" id="{5FCC96E4-72DE-422D-9D3D-665FB4E659D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87026" y="3716400"/>
            <a:ext cx="2263877" cy="89793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68FA0C-1749-4899-BF20-8208F7E71C60}"/>
              </a:ext>
            </a:extLst>
          </p:cNvPr>
          <p:cNvSpPr/>
          <p:nvPr/>
        </p:nvSpPr>
        <p:spPr>
          <a:xfrm>
            <a:off x="376900" y="3186158"/>
            <a:ext cx="2496312" cy="457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Interoperability: IHMI</a:t>
            </a:r>
          </a:p>
        </p:txBody>
      </p:sp>
    </p:spTree>
    <p:extLst>
      <p:ext uri="{BB962C8B-B14F-4D97-AF65-F5344CB8AC3E}">
        <p14:creationId xmlns:p14="http://schemas.microsoft.com/office/powerpoint/2010/main" val="110471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5731BE-AFF8-403D-89EE-7DC22E23C116}"/>
              </a:ext>
            </a:extLst>
          </p:cNvPr>
          <p:cNvSpPr>
            <a:spLocks noGrp="1"/>
          </p:cNvSpPr>
          <p:nvPr>
            <p:ph type="sldNum" sz="quarter" idx="10"/>
          </p:nvPr>
        </p:nvSpPr>
        <p:spPr/>
        <p:txBody>
          <a:bodyPr/>
          <a:lstStyle/>
          <a:p>
            <a:fld id="{DA05D499-8038-C642-91E0-FF7B8677CF19}" type="slidenum">
              <a:rPr lang="en-US" smtClean="0"/>
              <a:pPr/>
              <a:t>46</a:t>
            </a:fld>
            <a:endParaRPr lang="en-US" dirty="0"/>
          </a:p>
        </p:txBody>
      </p:sp>
      <p:sp>
        <p:nvSpPr>
          <p:cNvPr id="3" name="Content Placeholder 2">
            <a:extLst>
              <a:ext uri="{FF2B5EF4-FFF2-40B4-BE49-F238E27FC236}">
                <a16:creationId xmlns:a16="http://schemas.microsoft.com/office/drawing/2014/main" id="{02275FE2-F643-40DA-BC4D-14417C9AC5DD}"/>
              </a:ext>
            </a:extLst>
          </p:cNvPr>
          <p:cNvSpPr>
            <a:spLocks noGrp="1"/>
          </p:cNvSpPr>
          <p:nvPr>
            <p:ph idx="4294967295"/>
          </p:nvPr>
        </p:nvSpPr>
        <p:spPr>
          <a:xfrm>
            <a:off x="897468" y="1490133"/>
            <a:ext cx="7526865" cy="2808933"/>
          </a:xfrm>
        </p:spPr>
        <p:txBody>
          <a:bodyPr/>
          <a:lstStyle/>
          <a:p>
            <a:pPr marL="0" indent="0" algn="ctr">
              <a:buNone/>
            </a:pPr>
            <a:r>
              <a:rPr lang="en-US" sz="1800" dirty="0">
                <a:solidFill>
                  <a:schemeClr val="tx2"/>
                </a:solidFill>
              </a:rPr>
              <a:t>“There is good evidence to suggest that membership and engagement in professional societies…is an important step toward overcoming physician burnout.”</a:t>
            </a:r>
          </a:p>
          <a:p>
            <a:pPr marL="0" indent="0">
              <a:buNone/>
            </a:pPr>
            <a:r>
              <a:rPr lang="en-US" sz="1000" u="sng" dirty="0">
                <a:solidFill>
                  <a:schemeClr val="tx2"/>
                </a:solidFill>
                <a:hlinkClick r:id="rId2"/>
              </a:rPr>
              <a:t>A sense of belonging and community can mitigate physician burnout</a:t>
            </a:r>
            <a:r>
              <a:rPr lang="en-US" sz="1000" dirty="0">
                <a:solidFill>
                  <a:schemeClr val="tx2"/>
                </a:solidFill>
              </a:rPr>
              <a:t> </a:t>
            </a:r>
            <a:r>
              <a:rPr lang="en-US" sz="1000" i="1" dirty="0">
                <a:solidFill>
                  <a:schemeClr val="tx2"/>
                </a:solidFill>
              </a:rPr>
              <a:t>Bulletin of the American College of Surgeons, </a:t>
            </a:r>
            <a:r>
              <a:rPr lang="en-US" sz="1000" dirty="0">
                <a:solidFill>
                  <a:schemeClr val="tx2"/>
                </a:solidFill>
              </a:rPr>
              <a:t>August 1, 2019.</a:t>
            </a:r>
          </a:p>
        </p:txBody>
      </p:sp>
    </p:spTree>
    <p:extLst>
      <p:ext uri="{BB962C8B-B14F-4D97-AF65-F5344CB8AC3E}">
        <p14:creationId xmlns:p14="http://schemas.microsoft.com/office/powerpoint/2010/main" val="3477341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D280-7B6D-4F7F-8471-534B2CC37957}"/>
              </a:ext>
            </a:extLst>
          </p:cNvPr>
          <p:cNvSpPr>
            <a:spLocks noGrp="1"/>
          </p:cNvSpPr>
          <p:nvPr>
            <p:ph type="title"/>
          </p:nvPr>
        </p:nvSpPr>
        <p:spPr>
          <a:xfrm>
            <a:off x="433342" y="82610"/>
            <a:ext cx="7886700" cy="897710"/>
          </a:xfrm>
        </p:spPr>
        <p:txBody>
          <a:bodyPr/>
          <a:lstStyle/>
          <a:p>
            <a:r>
              <a:rPr lang="en-US" dirty="0"/>
              <a:t>Identifying Opportunities in Vermont</a:t>
            </a:r>
          </a:p>
        </p:txBody>
      </p:sp>
      <p:sp>
        <p:nvSpPr>
          <p:cNvPr id="3" name="Slide Number Placeholder 2">
            <a:extLst>
              <a:ext uri="{FF2B5EF4-FFF2-40B4-BE49-F238E27FC236}">
                <a16:creationId xmlns:a16="http://schemas.microsoft.com/office/drawing/2014/main" id="{A02A572C-1B55-4619-8D59-702A7E29C448}"/>
              </a:ext>
            </a:extLst>
          </p:cNvPr>
          <p:cNvSpPr>
            <a:spLocks noGrp="1"/>
          </p:cNvSpPr>
          <p:nvPr>
            <p:ph type="sldNum" sz="quarter" idx="10"/>
          </p:nvPr>
        </p:nvSpPr>
        <p:spPr/>
        <p:txBody>
          <a:bodyPr/>
          <a:lstStyle/>
          <a:p>
            <a:fld id="{DA05D499-8038-C642-91E0-FF7B8677CF19}" type="slidenum">
              <a:rPr lang="en-US" smtClean="0"/>
              <a:pPr/>
              <a:t>47</a:t>
            </a:fld>
            <a:endParaRPr lang="en-US" dirty="0"/>
          </a:p>
        </p:txBody>
      </p:sp>
      <p:sp>
        <p:nvSpPr>
          <p:cNvPr id="4" name="Oval 3">
            <a:extLst>
              <a:ext uri="{FF2B5EF4-FFF2-40B4-BE49-F238E27FC236}">
                <a16:creationId xmlns:a16="http://schemas.microsoft.com/office/drawing/2014/main" id="{11C21514-45F1-41D8-A490-B11E1C0AE218}"/>
              </a:ext>
            </a:extLst>
          </p:cNvPr>
          <p:cNvSpPr/>
          <p:nvPr/>
        </p:nvSpPr>
        <p:spPr>
          <a:xfrm>
            <a:off x="2788475" y="899090"/>
            <a:ext cx="3749040" cy="3749040"/>
          </a:xfrm>
          <a:prstGeom prst="ellips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Oval 4">
            <a:extLst>
              <a:ext uri="{FF2B5EF4-FFF2-40B4-BE49-F238E27FC236}">
                <a16:creationId xmlns:a16="http://schemas.microsoft.com/office/drawing/2014/main" id="{2CF3D279-07CA-4BFA-9734-269CA06A674B}"/>
              </a:ext>
            </a:extLst>
          </p:cNvPr>
          <p:cNvSpPr/>
          <p:nvPr/>
        </p:nvSpPr>
        <p:spPr>
          <a:xfrm>
            <a:off x="3428555" y="1539170"/>
            <a:ext cx="2468880" cy="2468880"/>
          </a:xfrm>
          <a:prstGeom prst="ellipse">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5E70608-69FC-4746-B6B1-740E8CCB8376}"/>
              </a:ext>
            </a:extLst>
          </p:cNvPr>
          <p:cNvSpPr/>
          <p:nvPr/>
        </p:nvSpPr>
        <p:spPr>
          <a:xfrm>
            <a:off x="4022914" y="2169040"/>
            <a:ext cx="1280160" cy="128016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solidFill>
                  <a:schemeClr val="tx2"/>
                </a:solidFill>
              </a:rPr>
              <a:t>Individual</a:t>
            </a:r>
          </a:p>
        </p:txBody>
      </p:sp>
      <p:sp>
        <p:nvSpPr>
          <p:cNvPr id="7" name="TextBox 6">
            <a:extLst>
              <a:ext uri="{FF2B5EF4-FFF2-40B4-BE49-F238E27FC236}">
                <a16:creationId xmlns:a16="http://schemas.microsoft.com/office/drawing/2014/main" id="{2FAC1B1B-5E7B-452D-A330-1AFF1449B9BB}"/>
              </a:ext>
            </a:extLst>
          </p:cNvPr>
          <p:cNvSpPr txBox="1"/>
          <p:nvPr/>
        </p:nvSpPr>
        <p:spPr>
          <a:xfrm>
            <a:off x="3970689" y="1758191"/>
            <a:ext cx="1384610" cy="338554"/>
          </a:xfrm>
          <a:prstGeom prst="rect">
            <a:avLst/>
          </a:prstGeom>
          <a:noFill/>
        </p:spPr>
        <p:txBody>
          <a:bodyPr wrap="none" rtlCol="0">
            <a:spAutoFit/>
          </a:bodyPr>
          <a:lstStyle/>
          <a:p>
            <a:r>
              <a:rPr lang="en-US" sz="1600" dirty="0">
                <a:solidFill>
                  <a:schemeClr val="bg1"/>
                </a:solidFill>
              </a:rPr>
              <a:t>Organizational</a:t>
            </a:r>
          </a:p>
        </p:txBody>
      </p:sp>
      <p:sp>
        <p:nvSpPr>
          <p:cNvPr id="8" name="TextBox 7">
            <a:extLst>
              <a:ext uri="{FF2B5EF4-FFF2-40B4-BE49-F238E27FC236}">
                <a16:creationId xmlns:a16="http://schemas.microsoft.com/office/drawing/2014/main" id="{6A2206FA-9A8E-42D5-A9B1-D59C57BBBE88}"/>
              </a:ext>
            </a:extLst>
          </p:cNvPr>
          <p:cNvSpPr txBox="1"/>
          <p:nvPr/>
        </p:nvSpPr>
        <p:spPr>
          <a:xfrm>
            <a:off x="3492061" y="1192655"/>
            <a:ext cx="2351734" cy="338554"/>
          </a:xfrm>
          <a:prstGeom prst="rect">
            <a:avLst/>
          </a:prstGeom>
          <a:noFill/>
        </p:spPr>
        <p:txBody>
          <a:bodyPr wrap="none" rtlCol="0">
            <a:spAutoFit/>
          </a:bodyPr>
          <a:lstStyle/>
          <a:p>
            <a:r>
              <a:rPr lang="en-US" sz="1600" dirty="0">
                <a:solidFill>
                  <a:schemeClr val="bg1"/>
                </a:solidFill>
              </a:rPr>
              <a:t>Health System in Vermont</a:t>
            </a:r>
          </a:p>
        </p:txBody>
      </p:sp>
      <p:sp>
        <p:nvSpPr>
          <p:cNvPr id="9" name="TextBox 8">
            <a:extLst>
              <a:ext uri="{FF2B5EF4-FFF2-40B4-BE49-F238E27FC236}">
                <a16:creationId xmlns:a16="http://schemas.microsoft.com/office/drawing/2014/main" id="{B1C2D718-EFC6-4EC3-BD88-44D2F36E027A}"/>
              </a:ext>
            </a:extLst>
          </p:cNvPr>
          <p:cNvSpPr txBox="1"/>
          <p:nvPr/>
        </p:nvSpPr>
        <p:spPr>
          <a:xfrm>
            <a:off x="2721376" y="2639843"/>
            <a:ext cx="1396601" cy="338554"/>
          </a:xfrm>
          <a:prstGeom prst="rect">
            <a:avLst/>
          </a:prstGeom>
          <a:noFill/>
        </p:spPr>
        <p:txBody>
          <a:bodyPr wrap="none" rtlCol="0">
            <a:spAutoFit/>
          </a:bodyPr>
          <a:lstStyle/>
          <a:p>
            <a:r>
              <a:rPr lang="en-US" sz="1600" i="1" dirty="0">
                <a:solidFill>
                  <a:schemeClr val="bg1"/>
                </a:solidFill>
              </a:rPr>
              <a:t>Environmental</a:t>
            </a:r>
          </a:p>
        </p:txBody>
      </p:sp>
    </p:spTree>
    <p:extLst>
      <p:ext uri="{BB962C8B-B14F-4D97-AF65-F5344CB8AC3E}">
        <p14:creationId xmlns:p14="http://schemas.microsoft.com/office/powerpoint/2010/main" val="2095857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B8FDA-1B68-4DB1-A1CB-061D91837493}"/>
              </a:ext>
            </a:extLst>
          </p:cNvPr>
          <p:cNvSpPr>
            <a:spLocks noGrp="1"/>
          </p:cNvSpPr>
          <p:nvPr>
            <p:ph type="title"/>
          </p:nvPr>
        </p:nvSpPr>
        <p:spPr/>
        <p:txBody>
          <a:bodyPr/>
          <a:lstStyle/>
          <a:p>
            <a:r>
              <a:rPr lang="en-US" dirty="0"/>
              <a:t>Contact Information</a:t>
            </a:r>
          </a:p>
        </p:txBody>
      </p:sp>
      <p:sp>
        <p:nvSpPr>
          <p:cNvPr id="3" name="Slide Number Placeholder 2">
            <a:extLst>
              <a:ext uri="{FF2B5EF4-FFF2-40B4-BE49-F238E27FC236}">
                <a16:creationId xmlns:a16="http://schemas.microsoft.com/office/drawing/2014/main" id="{CDC7F334-DDD3-427F-862D-060B6E5D8E06}"/>
              </a:ext>
            </a:extLst>
          </p:cNvPr>
          <p:cNvSpPr>
            <a:spLocks noGrp="1"/>
          </p:cNvSpPr>
          <p:nvPr>
            <p:ph type="sldNum" sz="quarter" idx="10"/>
          </p:nvPr>
        </p:nvSpPr>
        <p:spPr/>
        <p:txBody>
          <a:bodyPr/>
          <a:lstStyle/>
          <a:p>
            <a:fld id="{DA05D499-8038-C642-91E0-FF7B8677CF19}" type="slidenum">
              <a:rPr lang="en-US" smtClean="0"/>
              <a:pPr/>
              <a:t>48</a:t>
            </a:fld>
            <a:endParaRPr lang="en-US" dirty="0"/>
          </a:p>
        </p:txBody>
      </p:sp>
      <p:sp>
        <p:nvSpPr>
          <p:cNvPr id="8" name="Rectangle 5">
            <a:extLst>
              <a:ext uri="{FF2B5EF4-FFF2-40B4-BE49-F238E27FC236}">
                <a16:creationId xmlns:a16="http://schemas.microsoft.com/office/drawing/2014/main" id="{3936693C-C366-4295-9805-50B19C9AF250}"/>
              </a:ext>
            </a:extLst>
          </p:cNvPr>
          <p:cNvSpPr>
            <a:spLocks noChangeArrowheads="1"/>
          </p:cNvSpPr>
          <p:nvPr/>
        </p:nvSpPr>
        <p:spPr bwMode="auto">
          <a:xfrm>
            <a:off x="1524000" y="17272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6">
            <a:extLst>
              <a:ext uri="{FF2B5EF4-FFF2-40B4-BE49-F238E27FC236}">
                <a16:creationId xmlns:a16="http://schemas.microsoft.com/office/drawing/2014/main" id="{131DA4B6-37E1-4B1E-81C7-310119F85D41}"/>
              </a:ext>
            </a:extLst>
          </p:cNvPr>
          <p:cNvSpPr>
            <a:spLocks noChangeArrowheads="1"/>
          </p:cNvSpPr>
          <p:nvPr/>
        </p:nvSpPr>
        <p:spPr bwMode="auto">
          <a:xfrm>
            <a:off x="1385711" y="1534010"/>
            <a:ext cx="637257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Michael Tutty, PhD, MHA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Group Vice President – Professional Satisfaction and Practice Sustainability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American Medical Association</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AMA Plaza</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330 North Wabash Avenue, Suite 39300</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Chicago IL 60611-5885</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P: (312) 464-4158</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M: (312) 513-8810</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ea typeface="Calibri" panose="020F0502020204030204" pitchFamily="34" charset="0"/>
                <a:cs typeface="Times New Roman" panose="02020603050405020304" pitchFamily="18" charset="0"/>
                <a:hlinkClick r:id="rId2"/>
              </a:rPr>
              <a:t>michael.tutty@ama-assn.org</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21944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05D499-8038-C642-91E0-FF7B8677CF19}" type="slidenum">
              <a:rPr lang="en-US" smtClean="0"/>
              <a:pPr/>
              <a:t>49</a:t>
            </a:fld>
            <a:endParaRPr lang="en-US" dirty="0"/>
          </a:p>
        </p:txBody>
      </p:sp>
    </p:spTree>
    <p:extLst>
      <p:ext uri="{BB962C8B-B14F-4D97-AF65-F5344CB8AC3E}">
        <p14:creationId xmlns:p14="http://schemas.microsoft.com/office/powerpoint/2010/main" val="303748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F72B-841F-4259-86C7-58443D589AA4}"/>
              </a:ext>
            </a:extLst>
          </p:cNvPr>
          <p:cNvSpPr>
            <a:spLocks noGrp="1"/>
          </p:cNvSpPr>
          <p:nvPr>
            <p:ph type="title"/>
          </p:nvPr>
        </p:nvSpPr>
        <p:spPr/>
        <p:txBody>
          <a:bodyPr/>
          <a:lstStyle/>
          <a:p>
            <a:r>
              <a:rPr lang="en-US" dirty="0"/>
              <a:t>Why Burnout?</a:t>
            </a:r>
          </a:p>
        </p:txBody>
      </p:sp>
      <p:sp>
        <p:nvSpPr>
          <p:cNvPr id="3" name="Content Placeholder 2">
            <a:extLst>
              <a:ext uri="{FF2B5EF4-FFF2-40B4-BE49-F238E27FC236}">
                <a16:creationId xmlns:a16="http://schemas.microsoft.com/office/drawing/2014/main" id="{49FA8722-EF50-4822-B25D-BC8A87A0F16C}"/>
              </a:ext>
            </a:extLst>
          </p:cNvPr>
          <p:cNvSpPr>
            <a:spLocks noGrp="1"/>
          </p:cNvSpPr>
          <p:nvPr>
            <p:ph idx="1"/>
          </p:nvPr>
        </p:nvSpPr>
        <p:spPr>
          <a:xfrm>
            <a:off x="550334" y="1131502"/>
            <a:ext cx="3759200" cy="3463707"/>
          </a:xfrm>
        </p:spPr>
        <p:txBody>
          <a:bodyPr>
            <a:normAutofit/>
          </a:bodyPr>
          <a:lstStyle/>
          <a:p>
            <a:pPr marL="0" indent="0" algn="ctr">
              <a:buNone/>
            </a:pPr>
            <a:r>
              <a:rPr lang="en-US" sz="2000" dirty="0">
                <a:solidFill>
                  <a:schemeClr val="tx2"/>
                </a:solidFill>
                <a:latin typeface="+mn-lt"/>
              </a:rPr>
              <a:t>“Burnout at its deepest level is not the result of some train wreck of examinations, long call shifts, or poor clinical evaluations. It is the sum total of hundreds and thousands of tiny betrayals of purpose, each one so minute that it hardly attracts notice.”</a:t>
            </a:r>
          </a:p>
          <a:p>
            <a:pPr marL="0" indent="0">
              <a:lnSpc>
                <a:spcPct val="110000"/>
              </a:lnSpc>
              <a:spcBef>
                <a:spcPts val="0"/>
              </a:spcBef>
              <a:spcAft>
                <a:spcPts val="0"/>
              </a:spcAft>
              <a:buNone/>
            </a:pPr>
            <a:r>
              <a:rPr lang="en-US" sz="1100" i="1" dirty="0">
                <a:solidFill>
                  <a:schemeClr val="tx2"/>
                </a:solidFill>
                <a:latin typeface="+mn-lt"/>
              </a:rPr>
              <a:t>Richard Gunderman</a:t>
            </a:r>
          </a:p>
          <a:p>
            <a:pPr marL="0" indent="0">
              <a:lnSpc>
                <a:spcPct val="110000"/>
              </a:lnSpc>
              <a:spcBef>
                <a:spcPts val="0"/>
              </a:spcBef>
              <a:spcAft>
                <a:spcPts val="0"/>
              </a:spcAft>
              <a:buNone/>
            </a:pPr>
            <a:r>
              <a:rPr lang="en-US" sz="1100" i="1" dirty="0">
                <a:solidFill>
                  <a:schemeClr val="tx2"/>
                </a:solidFill>
                <a:latin typeface="+mn-lt"/>
              </a:rPr>
              <a:t>The Atlantic</a:t>
            </a:r>
          </a:p>
          <a:p>
            <a:pPr marL="0" indent="0">
              <a:lnSpc>
                <a:spcPct val="110000"/>
              </a:lnSpc>
              <a:spcBef>
                <a:spcPts val="0"/>
              </a:spcBef>
              <a:spcAft>
                <a:spcPts val="0"/>
              </a:spcAft>
              <a:buNone/>
            </a:pPr>
            <a:r>
              <a:rPr lang="en-US" sz="1100" i="1" dirty="0">
                <a:solidFill>
                  <a:schemeClr val="tx2"/>
                </a:solidFill>
                <a:latin typeface="+mn-lt"/>
              </a:rPr>
              <a:t>February 21, 2014</a:t>
            </a:r>
            <a:endParaRPr lang="en-US" i="1" dirty="0">
              <a:solidFill>
                <a:schemeClr val="tx2"/>
              </a:solidFill>
              <a:latin typeface="+mn-lt"/>
            </a:endParaRPr>
          </a:p>
        </p:txBody>
      </p:sp>
      <p:sp>
        <p:nvSpPr>
          <p:cNvPr id="4" name="Slide Number Placeholder 3">
            <a:extLst>
              <a:ext uri="{FF2B5EF4-FFF2-40B4-BE49-F238E27FC236}">
                <a16:creationId xmlns:a16="http://schemas.microsoft.com/office/drawing/2014/main" id="{438A217F-2778-4227-8552-19EB4DBCCA21}"/>
              </a:ext>
            </a:extLst>
          </p:cNvPr>
          <p:cNvSpPr>
            <a:spLocks noGrp="1"/>
          </p:cNvSpPr>
          <p:nvPr>
            <p:ph type="sldNum" sz="quarter" idx="10"/>
          </p:nvPr>
        </p:nvSpPr>
        <p:spPr/>
        <p:txBody>
          <a:bodyPr/>
          <a:lstStyle/>
          <a:p>
            <a:fld id="{DA05D499-8038-C642-91E0-FF7B8677CF19}" type="slidenum">
              <a:rPr lang="en-US" smtClean="0"/>
              <a:pPr/>
              <a:t>5</a:t>
            </a:fld>
            <a:endParaRPr lang="en-US" dirty="0"/>
          </a:p>
        </p:txBody>
      </p:sp>
      <p:pic>
        <p:nvPicPr>
          <p:cNvPr id="5" name="Picture 4">
            <a:extLst>
              <a:ext uri="{FF2B5EF4-FFF2-40B4-BE49-F238E27FC236}">
                <a16:creationId xmlns:a16="http://schemas.microsoft.com/office/drawing/2014/main" id="{C28F12D9-4646-4896-8234-EAE419DA7AC0}"/>
              </a:ext>
            </a:extLst>
          </p:cNvPr>
          <p:cNvPicPr>
            <a:picLocks noChangeAspect="1"/>
          </p:cNvPicPr>
          <p:nvPr/>
        </p:nvPicPr>
        <p:blipFill rotWithShape="1">
          <a:blip r:embed="rId2">
            <a:extLst>
              <a:ext uri="{28A0092B-C50C-407E-A947-70E740481C1C}">
                <a14:useLocalDpi xmlns:a14="http://schemas.microsoft.com/office/drawing/2010/main" val="0"/>
              </a:ext>
            </a:extLst>
          </a:blip>
          <a:srcRect l="12315" t="15453" r="13981"/>
          <a:stretch/>
        </p:blipFill>
        <p:spPr>
          <a:xfrm>
            <a:off x="4595283" y="1131503"/>
            <a:ext cx="4380135" cy="2769514"/>
          </a:xfrm>
          <a:prstGeom prst="rect">
            <a:avLst/>
          </a:prstGeom>
          <a:ln>
            <a:solidFill>
              <a:schemeClr val="tx1"/>
            </a:solidFill>
          </a:ln>
        </p:spPr>
      </p:pic>
      <p:sp>
        <p:nvSpPr>
          <p:cNvPr id="6" name="Rectangle 5">
            <a:extLst>
              <a:ext uri="{FF2B5EF4-FFF2-40B4-BE49-F238E27FC236}">
                <a16:creationId xmlns:a16="http://schemas.microsoft.com/office/drawing/2014/main" id="{9C2C3495-36E3-4DCE-ABA9-7367787FE9F2}"/>
              </a:ext>
            </a:extLst>
          </p:cNvPr>
          <p:cNvSpPr/>
          <p:nvPr/>
        </p:nvSpPr>
        <p:spPr>
          <a:xfrm>
            <a:off x="7465846" y="2043229"/>
            <a:ext cx="1049503" cy="185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505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Dissatisfaction?</a:t>
            </a:r>
          </a:p>
        </p:txBody>
      </p:sp>
      <p:sp>
        <p:nvSpPr>
          <p:cNvPr id="4" name="Content Placeholder 3"/>
          <p:cNvSpPr>
            <a:spLocks noGrp="1"/>
          </p:cNvSpPr>
          <p:nvPr>
            <p:ph idx="1"/>
          </p:nvPr>
        </p:nvSpPr>
        <p:spPr/>
        <p:txBody>
          <a:bodyPr>
            <a:noAutofit/>
          </a:bodyPr>
          <a:lstStyle/>
          <a:p>
            <a:pPr marL="0" indent="0">
              <a:spcBef>
                <a:spcPts val="0"/>
              </a:spcBef>
              <a:spcAft>
                <a:spcPts val="0"/>
              </a:spcAft>
              <a:buNone/>
            </a:pPr>
            <a:r>
              <a:rPr lang="en-US" sz="1800" b="1" i="1" dirty="0">
                <a:latin typeface="+mn-lt"/>
              </a:rPr>
              <a:t>“Burnout was associated with </a:t>
            </a:r>
            <a:r>
              <a:rPr lang="en-US" sz="1800" b="1" i="1" u="sng" dirty="0">
                <a:solidFill>
                  <a:schemeClr val="accent3">
                    <a:lumMod val="50000"/>
                  </a:schemeClr>
                </a:solidFill>
                <a:latin typeface="+mn-lt"/>
              </a:rPr>
              <a:t>high stress, low work control, and low values alignment with leaders</a:t>
            </a:r>
            <a:r>
              <a:rPr lang="en-US" sz="1800" b="1" i="1" dirty="0">
                <a:solidFill>
                  <a:schemeClr val="tx2"/>
                </a:solidFill>
                <a:latin typeface="+mn-lt"/>
              </a:rPr>
              <a:t> </a:t>
            </a:r>
            <a:r>
              <a:rPr lang="en-US" sz="1800" b="1" i="1" dirty="0">
                <a:latin typeface="+mn-lt"/>
              </a:rPr>
              <a:t>”</a:t>
            </a:r>
          </a:p>
          <a:p>
            <a:pPr marL="0" indent="0">
              <a:spcBef>
                <a:spcPts val="0"/>
              </a:spcBef>
              <a:spcAft>
                <a:spcPts val="0"/>
              </a:spcAft>
              <a:buNone/>
            </a:pPr>
            <a:r>
              <a:rPr lang="en-US" sz="900" dirty="0">
                <a:latin typeface="+mn-lt"/>
              </a:rPr>
              <a:t>Linzer M, Poplau S, Babbott S, et al. Worklife and wellness in academic general internal Medicine: Results from a national survey. J Gen Intern Med. 2016.</a:t>
            </a:r>
          </a:p>
          <a:p>
            <a:pPr marL="0" indent="0">
              <a:spcBef>
                <a:spcPts val="0"/>
              </a:spcBef>
              <a:spcAft>
                <a:spcPts val="0"/>
              </a:spcAft>
              <a:buNone/>
            </a:pPr>
            <a:endParaRPr lang="en-US" sz="1050" dirty="0">
              <a:latin typeface="+mn-lt"/>
            </a:endParaRPr>
          </a:p>
          <a:p>
            <a:pPr marL="0" indent="0">
              <a:spcBef>
                <a:spcPts val="0"/>
              </a:spcBef>
              <a:spcAft>
                <a:spcPts val="0"/>
              </a:spcAft>
              <a:buNone/>
            </a:pPr>
            <a:r>
              <a:rPr lang="en-US" sz="1800" b="1" i="1" dirty="0">
                <a:latin typeface="+mn-lt"/>
              </a:rPr>
              <a:t>“The </a:t>
            </a:r>
            <a:r>
              <a:rPr lang="en-US" sz="1800" b="1" i="1" u="sng" dirty="0">
                <a:solidFill>
                  <a:schemeClr val="accent3">
                    <a:lumMod val="50000"/>
                  </a:schemeClr>
                </a:solidFill>
                <a:latin typeface="+mn-lt"/>
              </a:rPr>
              <a:t>leadership qualities of physician supervisors</a:t>
            </a:r>
            <a:r>
              <a:rPr lang="en-US" sz="1800" b="1" i="1" dirty="0">
                <a:solidFill>
                  <a:schemeClr val="tx2"/>
                </a:solidFill>
                <a:latin typeface="+mn-lt"/>
              </a:rPr>
              <a:t> </a:t>
            </a:r>
            <a:r>
              <a:rPr lang="en-US" sz="1800" b="1" i="1" dirty="0">
                <a:latin typeface="+mn-lt"/>
              </a:rPr>
              <a:t>appear to impact the well-being and satisfaction of individual physicians.”</a:t>
            </a:r>
          </a:p>
          <a:p>
            <a:pPr marL="0" indent="0">
              <a:spcBef>
                <a:spcPts val="0"/>
              </a:spcBef>
              <a:spcAft>
                <a:spcPts val="0"/>
              </a:spcAft>
              <a:buNone/>
            </a:pPr>
            <a:r>
              <a:rPr lang="en-US" sz="900" dirty="0">
                <a:latin typeface="+mn-lt"/>
              </a:rPr>
              <a:t>Shanafelt TD, Gorringe G, Menaker R, et al. Impact of organizational leadership on </a:t>
            </a:r>
          </a:p>
          <a:p>
            <a:pPr marL="0" indent="0">
              <a:spcBef>
                <a:spcPts val="0"/>
              </a:spcBef>
              <a:spcAft>
                <a:spcPts val="0"/>
              </a:spcAft>
              <a:buNone/>
            </a:pPr>
            <a:r>
              <a:rPr lang="en-US" sz="900" dirty="0">
                <a:latin typeface="+mn-lt"/>
              </a:rPr>
              <a:t>physician burnout and satisfaction. Mayo Clin Proc. 2015;90:432-40.</a:t>
            </a:r>
          </a:p>
          <a:p>
            <a:pPr marL="0" indent="0">
              <a:spcBef>
                <a:spcPts val="0"/>
              </a:spcBef>
              <a:spcAft>
                <a:spcPts val="0"/>
              </a:spcAft>
              <a:buNone/>
            </a:pPr>
            <a:r>
              <a:rPr lang="en-US" sz="1200" i="1" dirty="0">
                <a:latin typeface="+mn-lt"/>
              </a:rPr>
              <a:t>	</a:t>
            </a:r>
          </a:p>
          <a:p>
            <a:pPr marL="0" indent="0">
              <a:spcBef>
                <a:spcPts val="0"/>
              </a:spcBef>
              <a:spcAft>
                <a:spcPts val="0"/>
              </a:spcAft>
              <a:buNone/>
            </a:pPr>
            <a:r>
              <a:rPr lang="en-US" sz="1800" b="1" i="1" dirty="0">
                <a:latin typeface="+mn-lt"/>
              </a:rPr>
              <a:t>“The number of hours a physician works is not </a:t>
            </a:r>
          </a:p>
          <a:p>
            <a:pPr marL="0" indent="0">
              <a:spcBef>
                <a:spcPts val="0"/>
              </a:spcBef>
              <a:spcAft>
                <a:spcPts val="0"/>
              </a:spcAft>
              <a:buNone/>
            </a:pPr>
            <a:r>
              <a:rPr lang="en-US" sz="1800" b="1" i="1" dirty="0">
                <a:latin typeface="+mn-lt"/>
              </a:rPr>
              <a:t>related to happiness, but the </a:t>
            </a:r>
            <a:r>
              <a:rPr lang="en-US" sz="1800" b="1" i="1" u="sng" dirty="0">
                <a:solidFill>
                  <a:schemeClr val="accent3">
                    <a:lumMod val="50000"/>
                  </a:schemeClr>
                </a:solidFill>
                <a:latin typeface="+mn-lt"/>
              </a:rPr>
              <a:t>perceived ability to </a:t>
            </a:r>
          </a:p>
          <a:p>
            <a:pPr marL="0" indent="0">
              <a:spcBef>
                <a:spcPts val="0"/>
              </a:spcBef>
              <a:spcAft>
                <a:spcPts val="0"/>
              </a:spcAft>
              <a:buNone/>
            </a:pPr>
            <a:r>
              <a:rPr lang="en-US" sz="1800" b="1" i="1" u="sng" dirty="0">
                <a:solidFill>
                  <a:schemeClr val="accent3">
                    <a:lumMod val="50000"/>
                  </a:schemeClr>
                </a:solidFill>
                <a:latin typeface="+mn-lt"/>
              </a:rPr>
              <a:t>manage workload</a:t>
            </a:r>
            <a:r>
              <a:rPr lang="en-US" sz="1800" b="1" i="1" dirty="0">
                <a:latin typeface="+mn-lt"/>
              </a:rPr>
              <a:t> was significantly related </a:t>
            </a:r>
          </a:p>
          <a:p>
            <a:pPr marL="0" indent="0">
              <a:spcBef>
                <a:spcPts val="0"/>
              </a:spcBef>
              <a:spcAft>
                <a:spcPts val="0"/>
              </a:spcAft>
              <a:buNone/>
            </a:pPr>
            <a:r>
              <a:rPr lang="en-US" sz="1800" b="1" i="1" dirty="0">
                <a:latin typeface="+mn-lt"/>
              </a:rPr>
              <a:t>to happiness.” </a:t>
            </a:r>
          </a:p>
          <a:p>
            <a:pPr marL="0" indent="0">
              <a:spcBef>
                <a:spcPts val="0"/>
              </a:spcBef>
              <a:spcAft>
                <a:spcPts val="0"/>
              </a:spcAft>
              <a:buNone/>
            </a:pPr>
            <a:r>
              <a:rPr lang="en-US" sz="900" dirty="0">
                <a:latin typeface="+mn-lt"/>
              </a:rPr>
              <a:t>Eckleberry-Hunt J, Kirkpatrick H, Taku K, et al. Relation Between Physicians' Work </a:t>
            </a:r>
          </a:p>
          <a:p>
            <a:pPr marL="0" indent="0">
              <a:spcBef>
                <a:spcPts val="0"/>
              </a:spcBef>
              <a:spcAft>
                <a:spcPts val="0"/>
              </a:spcAft>
              <a:buNone/>
            </a:pPr>
            <a:r>
              <a:rPr lang="en-US" sz="900" dirty="0">
                <a:latin typeface="+mn-lt"/>
              </a:rPr>
              <a:t>Lives and Happiness. South Med J. 2016 Apr;109(4):207-12.</a:t>
            </a:r>
          </a:p>
          <a:p>
            <a:pPr>
              <a:spcBef>
                <a:spcPts val="0"/>
              </a:spcBef>
              <a:spcAft>
                <a:spcPts val="0"/>
              </a:spcAft>
              <a:buNone/>
            </a:pPr>
            <a:r>
              <a:rPr lang="en-US" b="1" i="1" dirty="0">
                <a:solidFill>
                  <a:schemeClr val="tx2"/>
                </a:solidFill>
                <a:latin typeface="+mn-lt"/>
              </a:rPr>
              <a:t>	</a:t>
            </a:r>
            <a:endParaRPr lang="en-US" dirty="0">
              <a:latin typeface="+mn-lt"/>
            </a:endParaRPr>
          </a:p>
        </p:txBody>
      </p:sp>
      <p:pic>
        <p:nvPicPr>
          <p:cNvPr id="1026" name="Picture 2" descr="Improving Physician Resili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867" y="2480506"/>
            <a:ext cx="2091342" cy="224358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DA05D499-8038-C642-91E0-FF7B8677CF19}" type="slidenum">
              <a:rPr lang="en-US" smtClean="0"/>
              <a:pPr/>
              <a:t>6</a:t>
            </a:fld>
            <a:endParaRPr lang="en-US" dirty="0"/>
          </a:p>
        </p:txBody>
      </p:sp>
    </p:spTree>
    <p:extLst>
      <p:ext uri="{BB962C8B-B14F-4D97-AF65-F5344CB8AC3E}">
        <p14:creationId xmlns:p14="http://schemas.microsoft.com/office/powerpoint/2010/main" val="227610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346" y="255239"/>
            <a:ext cx="7886700" cy="640538"/>
          </a:xfrm>
        </p:spPr>
        <p:txBody>
          <a:bodyPr/>
          <a:lstStyle/>
          <a:p>
            <a:r>
              <a:rPr lang="en-US" dirty="0"/>
              <a:t>What Causes Dissatisfaction?</a:t>
            </a:r>
          </a:p>
        </p:txBody>
      </p:sp>
      <p:sp>
        <p:nvSpPr>
          <p:cNvPr id="5" name="Content Placeholder 2"/>
          <p:cNvSpPr>
            <a:spLocks noGrp="1"/>
          </p:cNvSpPr>
          <p:nvPr>
            <p:ph idx="4294967295"/>
          </p:nvPr>
        </p:nvSpPr>
        <p:spPr>
          <a:xfrm>
            <a:off x="416346" y="1071730"/>
            <a:ext cx="5960444" cy="3387725"/>
          </a:xfrm>
        </p:spPr>
        <p:txBody>
          <a:bodyPr>
            <a:noAutofit/>
          </a:bodyPr>
          <a:lstStyle/>
          <a:p>
            <a:pPr marL="0" indent="0">
              <a:spcBef>
                <a:spcPts val="0"/>
              </a:spcBef>
              <a:spcAft>
                <a:spcPts val="0"/>
              </a:spcAft>
              <a:buNone/>
            </a:pPr>
            <a:r>
              <a:rPr lang="en-US" sz="1800" b="1" i="1" dirty="0">
                <a:latin typeface="+mn-lt"/>
              </a:rPr>
              <a:t>“Physicians who used </a:t>
            </a:r>
            <a:r>
              <a:rPr lang="en-US" sz="1800" b="1" i="1" u="sng" dirty="0">
                <a:solidFill>
                  <a:schemeClr val="accent3">
                    <a:lumMod val="50000"/>
                  </a:schemeClr>
                </a:solidFill>
                <a:latin typeface="+mn-lt"/>
              </a:rPr>
              <a:t>EHRs and CPOE</a:t>
            </a:r>
            <a:r>
              <a:rPr lang="en-US" sz="1800" b="1" i="1" dirty="0">
                <a:solidFill>
                  <a:schemeClr val="tx2"/>
                </a:solidFill>
                <a:latin typeface="+mn-lt"/>
              </a:rPr>
              <a:t> </a:t>
            </a:r>
            <a:r>
              <a:rPr lang="en-US" sz="1800" b="1" i="1" dirty="0">
                <a:latin typeface="+mn-lt"/>
              </a:rPr>
              <a:t>were less satisfied with the amount of time spent on clerical tasks and were at higher risk for professional burnout.”</a:t>
            </a:r>
          </a:p>
          <a:p>
            <a:pPr marL="0" indent="0">
              <a:spcBef>
                <a:spcPts val="0"/>
              </a:spcBef>
              <a:spcAft>
                <a:spcPts val="0"/>
              </a:spcAft>
              <a:buNone/>
            </a:pPr>
            <a:r>
              <a:rPr lang="en-US" sz="900" dirty="0">
                <a:latin typeface="+mn-lt"/>
              </a:rPr>
              <a:t>Shanafelt TD, Dyrbye LN, Sinsky C, et al. Relationship between clerical burden and characteristics of the electronic environment with physician burnout and professional satisfaction. Mayo Clin Proc. 2016.</a:t>
            </a:r>
          </a:p>
          <a:p>
            <a:pPr marL="0" indent="0">
              <a:spcBef>
                <a:spcPts val="0"/>
              </a:spcBef>
              <a:spcAft>
                <a:spcPts val="0"/>
              </a:spcAft>
              <a:buNone/>
            </a:pPr>
            <a:r>
              <a:rPr lang="en-US" sz="1050" i="1" dirty="0">
                <a:latin typeface="+mn-lt"/>
              </a:rPr>
              <a:t> </a:t>
            </a:r>
          </a:p>
          <a:p>
            <a:pPr marL="0" indent="0">
              <a:spcBef>
                <a:spcPts val="0"/>
              </a:spcBef>
              <a:spcAft>
                <a:spcPts val="0"/>
              </a:spcAft>
              <a:buNone/>
            </a:pPr>
            <a:r>
              <a:rPr lang="en-US" sz="1800" b="1" i="1" dirty="0">
                <a:latin typeface="+mn-lt"/>
              </a:rPr>
              <a:t>“More </a:t>
            </a:r>
            <a:r>
              <a:rPr lang="en-US" sz="1800" b="1" i="1" u="sng" dirty="0">
                <a:solidFill>
                  <a:schemeClr val="accent3">
                    <a:lumMod val="50000"/>
                  </a:schemeClr>
                </a:solidFill>
                <a:latin typeface="+mn-lt"/>
              </a:rPr>
              <a:t>after-hours time spent on the EHR</a:t>
            </a:r>
            <a:r>
              <a:rPr lang="en-US" sz="1800" b="1" i="1" dirty="0">
                <a:solidFill>
                  <a:schemeClr val="tx2"/>
                </a:solidFill>
                <a:latin typeface="+mn-lt"/>
              </a:rPr>
              <a:t> </a:t>
            </a:r>
            <a:r>
              <a:rPr lang="en-US" sz="1800" b="1" i="1" dirty="0">
                <a:latin typeface="+mn-lt"/>
              </a:rPr>
              <a:t>was associated with burnout and less work-life satisfaction.”</a:t>
            </a:r>
          </a:p>
          <a:p>
            <a:pPr marL="0" lvl="1" indent="0">
              <a:spcBef>
                <a:spcPts val="0"/>
              </a:spcBef>
              <a:spcAft>
                <a:spcPts val="0"/>
              </a:spcAft>
              <a:buNone/>
            </a:pPr>
            <a:r>
              <a:rPr lang="en-US" sz="900" dirty="0">
                <a:latin typeface="+mn-lt"/>
              </a:rPr>
              <a:t>Robertson SL, Robinson MD, Reid A. Electronic Health Record Effects on Work-Life Balance and Burnout Within the I3 Population Collaborative. J Grad Med Educ. 2017 Aug;9(4):479-484. </a:t>
            </a:r>
          </a:p>
          <a:p>
            <a:pPr lvl="1">
              <a:spcBef>
                <a:spcPts val="0"/>
              </a:spcBef>
              <a:spcAft>
                <a:spcPts val="0"/>
              </a:spcAft>
              <a:buNone/>
            </a:pPr>
            <a:r>
              <a:rPr lang="en-US" sz="1600" b="1" i="1" dirty="0">
                <a:solidFill>
                  <a:schemeClr val="tx2"/>
                </a:solidFill>
                <a:latin typeface="+mn-lt"/>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350" y="1147459"/>
            <a:ext cx="2361811" cy="1816121"/>
          </a:xfrm>
          <a:prstGeom prst="rect">
            <a:avLst/>
          </a:prstGeom>
        </p:spPr>
      </p:pic>
      <p:sp>
        <p:nvSpPr>
          <p:cNvPr id="6" name="Content Placeholder 2"/>
          <p:cNvSpPr txBox="1">
            <a:spLocks/>
          </p:cNvSpPr>
          <p:nvPr/>
        </p:nvSpPr>
        <p:spPr>
          <a:xfrm>
            <a:off x="416346" y="3326588"/>
            <a:ext cx="8671010" cy="155903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spcBef>
                <a:spcPts val="0"/>
              </a:spcBef>
              <a:buNone/>
            </a:pPr>
            <a:r>
              <a:rPr lang="en-US" sz="1800" b="1" i="1" dirty="0">
                <a:solidFill>
                  <a:srgbClr val="595959"/>
                </a:solidFill>
                <a:latin typeface="+mn-lt"/>
              </a:rPr>
              <a:t>“Physicians who reported higher % of time spent on </a:t>
            </a:r>
            <a:r>
              <a:rPr lang="en-US" sz="1800" b="1" i="1" u="sng" dirty="0">
                <a:solidFill>
                  <a:schemeClr val="accent3">
                    <a:lumMod val="50000"/>
                  </a:schemeClr>
                </a:solidFill>
                <a:latin typeface="+mn-lt"/>
              </a:rPr>
              <a:t>administrative duties</a:t>
            </a:r>
            <a:r>
              <a:rPr lang="en-US" sz="1800" b="1" i="1" dirty="0">
                <a:solidFill>
                  <a:schemeClr val="tx2"/>
                </a:solidFill>
                <a:latin typeface="+mn-lt"/>
              </a:rPr>
              <a:t> </a:t>
            </a:r>
            <a:r>
              <a:rPr lang="en-US" sz="1800" b="1" i="1" dirty="0">
                <a:solidFill>
                  <a:srgbClr val="595959"/>
                </a:solidFill>
                <a:latin typeface="+mn-lt"/>
              </a:rPr>
              <a:t>had lower levels of career satisfaction, higher levels of burnout, and were more likely to be considering seeing fewer patients.”</a:t>
            </a:r>
            <a:r>
              <a:rPr lang="en-US" sz="1800" dirty="0">
                <a:solidFill>
                  <a:srgbClr val="595959"/>
                </a:solidFill>
                <a:latin typeface="+mn-lt"/>
              </a:rPr>
              <a:t> </a:t>
            </a:r>
          </a:p>
          <a:p>
            <a:pPr marL="0" lvl="1" indent="0">
              <a:spcBef>
                <a:spcPts val="0"/>
              </a:spcBef>
              <a:buNone/>
            </a:pPr>
            <a:r>
              <a:rPr lang="en-US" sz="900" dirty="0">
                <a:latin typeface="+mn-lt"/>
              </a:rPr>
              <a:t>Rao SK, Kimball AB, Lehrhoff SR, et al. The Impact of Administrative Burden on Academic Physicians: Results of a Hospital-Wide Physician Survey. Acad Med. 2017 Feb;92(2):237-243. </a:t>
            </a:r>
            <a:endParaRPr lang="en-US" sz="900" b="1" i="1" dirty="0">
              <a:solidFill>
                <a:schemeClr val="tx2"/>
              </a:solidFill>
              <a:latin typeface="+mn-lt"/>
            </a:endParaRPr>
          </a:p>
        </p:txBody>
      </p:sp>
      <p:sp>
        <p:nvSpPr>
          <p:cNvPr id="7" name="Slide Number Placeholder 6"/>
          <p:cNvSpPr>
            <a:spLocks noGrp="1"/>
          </p:cNvSpPr>
          <p:nvPr>
            <p:ph type="sldNum" sz="quarter" idx="10"/>
          </p:nvPr>
        </p:nvSpPr>
        <p:spPr/>
        <p:txBody>
          <a:bodyPr/>
          <a:lstStyle/>
          <a:p>
            <a:fld id="{DA05D499-8038-C642-91E0-FF7B8677CF19}" type="slidenum">
              <a:rPr lang="en-US" smtClean="0"/>
              <a:pPr/>
              <a:t>7</a:t>
            </a:fld>
            <a:endParaRPr lang="en-US" dirty="0"/>
          </a:p>
        </p:txBody>
      </p:sp>
    </p:spTree>
    <p:extLst>
      <p:ext uri="{BB962C8B-B14F-4D97-AF65-F5344CB8AC3E}">
        <p14:creationId xmlns:p14="http://schemas.microsoft.com/office/powerpoint/2010/main" val="229936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690544"/>
          </a:xfrm>
        </p:spPr>
        <p:txBody>
          <a:bodyPr/>
          <a:lstStyle/>
          <a:p>
            <a:r>
              <a:rPr lang="en-US" dirty="0"/>
              <a:t>Allocation of Physician Time: Part 1</a:t>
            </a:r>
          </a:p>
        </p:txBody>
      </p:sp>
      <p:sp>
        <p:nvSpPr>
          <p:cNvPr id="5" name="TextBox 4"/>
          <p:cNvSpPr txBox="1"/>
          <p:nvPr/>
        </p:nvSpPr>
        <p:spPr>
          <a:xfrm>
            <a:off x="6481720" y="1149831"/>
            <a:ext cx="2354783" cy="2782977"/>
          </a:xfrm>
          <a:prstGeom prst="rect">
            <a:avLst/>
          </a:prstGeom>
          <a:solidFill>
            <a:srgbClr val="46166B"/>
          </a:solidFill>
          <a:ln>
            <a:solidFill>
              <a:srgbClr val="46166B"/>
            </a:solidFill>
          </a:ln>
        </p:spPr>
        <p:txBody>
          <a:bodyPr wrap="square" rtlCol="0">
            <a:noAutofit/>
          </a:bodyPr>
          <a:lstStyle/>
          <a:p>
            <a:pPr marL="169863" indent="-169863">
              <a:lnSpc>
                <a:spcPts val="1800"/>
              </a:lnSpc>
              <a:spcAft>
                <a:spcPts val="1200"/>
              </a:spcAft>
              <a:buFont typeface="Arial" panose="020B0604020202020204" pitchFamily="34" charset="0"/>
              <a:buChar char="•"/>
            </a:pPr>
            <a:r>
              <a:rPr lang="en-US" dirty="0">
                <a:solidFill>
                  <a:schemeClr val="bg1"/>
                </a:solidFill>
              </a:rPr>
              <a:t>For every hour of physicians clinical face time to patients, nearly 2 additional hours are spent on EHR/desk work.</a:t>
            </a:r>
          </a:p>
          <a:p>
            <a:pPr marL="169863" indent="-169863">
              <a:lnSpc>
                <a:spcPts val="1800"/>
              </a:lnSpc>
              <a:spcAft>
                <a:spcPts val="1200"/>
              </a:spcAft>
              <a:buFont typeface="Arial" panose="020B0604020202020204" pitchFamily="34" charset="0"/>
              <a:buChar char="•"/>
            </a:pPr>
            <a:r>
              <a:rPr lang="en-US" dirty="0">
                <a:solidFill>
                  <a:schemeClr val="bg1"/>
                </a:solidFill>
              </a:rPr>
              <a:t>Outside office hours, physicians spend another 1 to 2 hours  each night doing EHR/desk work.</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8338" y="984408"/>
            <a:ext cx="5345959" cy="3554296"/>
          </a:xfrm>
          <a:prstGeom prst="rect">
            <a:avLst/>
          </a:prstGeom>
          <a:ln>
            <a:solidFill>
              <a:schemeClr val="tx1"/>
            </a:solidFill>
          </a:ln>
        </p:spPr>
      </p:pic>
      <p:sp>
        <p:nvSpPr>
          <p:cNvPr id="6" name="Slide Number Placeholder 5"/>
          <p:cNvSpPr>
            <a:spLocks noGrp="1"/>
          </p:cNvSpPr>
          <p:nvPr>
            <p:ph type="sldNum" sz="quarter" idx="10"/>
          </p:nvPr>
        </p:nvSpPr>
        <p:spPr/>
        <p:txBody>
          <a:bodyPr/>
          <a:lstStyle/>
          <a:p>
            <a:fld id="{DA05D499-8038-C642-91E0-FF7B8677CF19}" type="slidenum">
              <a:rPr lang="en-US" smtClean="0"/>
              <a:pPr/>
              <a:t>8</a:t>
            </a:fld>
            <a:endParaRPr lang="en-US" dirty="0"/>
          </a:p>
        </p:txBody>
      </p:sp>
    </p:spTree>
    <p:extLst>
      <p:ext uri="{BB962C8B-B14F-4D97-AF65-F5344CB8AC3E}">
        <p14:creationId xmlns:p14="http://schemas.microsoft.com/office/powerpoint/2010/main" val="370327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690544"/>
          </a:xfrm>
        </p:spPr>
        <p:txBody>
          <a:bodyPr/>
          <a:lstStyle/>
          <a:p>
            <a:r>
              <a:rPr lang="en-US" dirty="0"/>
              <a:t>Allocation of Physician Time: Part 2</a:t>
            </a:r>
          </a:p>
        </p:txBody>
      </p:sp>
      <p:sp>
        <p:nvSpPr>
          <p:cNvPr id="5" name="TextBox 4"/>
          <p:cNvSpPr txBox="1"/>
          <p:nvPr/>
        </p:nvSpPr>
        <p:spPr>
          <a:xfrm>
            <a:off x="6005711" y="1100517"/>
            <a:ext cx="2509639" cy="2532807"/>
          </a:xfrm>
          <a:prstGeom prst="rect">
            <a:avLst/>
          </a:prstGeom>
          <a:solidFill>
            <a:srgbClr val="46166B"/>
          </a:solidFill>
          <a:ln>
            <a:solidFill>
              <a:srgbClr val="46166B"/>
            </a:solidFill>
          </a:ln>
        </p:spPr>
        <p:txBody>
          <a:bodyPr wrap="square" rtlCol="0">
            <a:noAutofit/>
          </a:bodyPr>
          <a:lstStyle>
            <a:defPPr>
              <a:defRPr lang="en-US"/>
            </a:defPPr>
            <a:lvl1pPr marL="169863" indent="-169863">
              <a:lnSpc>
                <a:spcPts val="1800"/>
              </a:lnSpc>
              <a:spcAft>
                <a:spcPts val="1200"/>
              </a:spcAft>
              <a:buFont typeface="Arial" panose="020B0604020202020204" pitchFamily="34" charset="0"/>
              <a:buChar char="•"/>
              <a:defRPr sz="1600">
                <a:solidFill>
                  <a:schemeClr val="bg1"/>
                </a:solidFill>
              </a:defRPr>
            </a:lvl1pPr>
          </a:lstStyle>
          <a:p>
            <a:r>
              <a:rPr lang="en-US" sz="1800" dirty="0"/>
              <a:t>Physicians spent an average of 5.9 hours out of an 11.4-hour workday working in the EHR.</a:t>
            </a:r>
          </a:p>
          <a:p>
            <a:r>
              <a:rPr lang="en-US" sz="1800" dirty="0"/>
              <a:t>Clerical and administrative tasks accounted for 44 percent of the total EHR usage time</a:t>
            </a:r>
          </a:p>
          <a:p>
            <a:endParaRPr lang="en-US" sz="18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7811" y="1003609"/>
            <a:ext cx="4615762" cy="3061702"/>
          </a:xfrm>
          <a:prstGeom prst="rect">
            <a:avLst/>
          </a:prstGeom>
          <a:ln>
            <a:solidFill>
              <a:schemeClr val="tx1"/>
            </a:solidFill>
          </a:ln>
        </p:spPr>
      </p:pic>
      <p:sp>
        <p:nvSpPr>
          <p:cNvPr id="6" name="TextBox 5"/>
          <p:cNvSpPr txBox="1"/>
          <p:nvPr/>
        </p:nvSpPr>
        <p:spPr>
          <a:xfrm>
            <a:off x="146719" y="4240245"/>
            <a:ext cx="8368631" cy="369332"/>
          </a:xfrm>
          <a:prstGeom prst="rect">
            <a:avLst/>
          </a:prstGeom>
          <a:solidFill>
            <a:schemeClr val="bg1"/>
          </a:solidFill>
        </p:spPr>
        <p:txBody>
          <a:bodyPr wrap="square" rtlCol="0">
            <a:spAutoFit/>
          </a:bodyPr>
          <a:lstStyle/>
          <a:p>
            <a:r>
              <a:rPr lang="en-US" sz="900" dirty="0"/>
              <a:t>Brian G. Arndt, John W. Beasley, Michelle D. Watkinson, Jonathan L. Temte, Wen-Jan Tuan, Christine A. Sinsky, and Valerie J. Gilchrist, </a:t>
            </a:r>
            <a:r>
              <a:rPr lang="en-US" sz="900" i="1" dirty="0"/>
              <a:t>Tethered to the EHR: Primary Care Physician Workload Assessment Using EHR Event Log Data and Time-Motion Observations, </a:t>
            </a:r>
            <a:r>
              <a:rPr lang="en-US" sz="900" dirty="0"/>
              <a:t>Ann Fam Med September/October 2017 15:419-426</a:t>
            </a:r>
            <a:endParaRPr lang="en-US" sz="900" dirty="0">
              <a:solidFill>
                <a:schemeClr val="bg1">
                  <a:lumMod val="65000"/>
                </a:schemeClr>
              </a:solidFill>
            </a:endParaRPr>
          </a:p>
        </p:txBody>
      </p:sp>
      <p:sp>
        <p:nvSpPr>
          <p:cNvPr id="3" name="Slide Number Placeholder 2"/>
          <p:cNvSpPr>
            <a:spLocks noGrp="1"/>
          </p:cNvSpPr>
          <p:nvPr>
            <p:ph type="sldNum" sz="quarter" idx="10"/>
          </p:nvPr>
        </p:nvSpPr>
        <p:spPr/>
        <p:txBody>
          <a:bodyPr/>
          <a:lstStyle/>
          <a:p>
            <a:fld id="{DA05D499-8038-C642-91E0-FF7B8677CF19}" type="slidenum">
              <a:rPr lang="en-US" smtClean="0"/>
              <a:pPr/>
              <a:t>9</a:t>
            </a:fld>
            <a:endParaRPr lang="en-US" dirty="0"/>
          </a:p>
        </p:txBody>
      </p:sp>
    </p:spTree>
    <p:extLst>
      <p:ext uri="{BB962C8B-B14F-4D97-AF65-F5344CB8AC3E}">
        <p14:creationId xmlns:p14="http://schemas.microsoft.com/office/powerpoint/2010/main" val="3312817239"/>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1CCBA65053F04188BF46954FAF508F" ma:contentTypeVersion="5" ma:contentTypeDescription="Create a new document." ma:contentTypeScope="" ma:versionID="1e045c378929ec62e8c23eb11e403c97">
  <xsd:schema xmlns:xsd="http://www.w3.org/2001/XMLSchema" xmlns:xs="http://www.w3.org/2001/XMLSchema" xmlns:p="http://schemas.microsoft.com/office/2006/metadata/properties" xmlns:ns2="347eb58b-9829-4dcf-afe6-9117afd8b32f" xmlns:ns3="827222cb-f138-4cec-963a-8b0f590b44fe" targetNamespace="http://schemas.microsoft.com/office/2006/metadata/properties" ma:root="true" ma:fieldsID="5b2f757befe8a34bd6ac7122d136b3fc" ns2:_="" ns3:_="">
    <xsd:import namespace="347eb58b-9829-4dcf-afe6-9117afd8b32f"/>
    <xsd:import namespace="827222cb-f138-4cec-963a-8b0f590b44fe"/>
    <xsd:element name="properties">
      <xsd:complexType>
        <xsd:sequence>
          <xsd:element name="documentManagement">
            <xsd:complexType>
              <xsd:all>
                <xsd:element ref="ns2:BusinessUnit"/>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eb58b-9829-4dcf-afe6-9117afd8b32f" elementFormDefault="qualified">
    <xsd:import namespace="http://schemas.microsoft.com/office/2006/documentManagement/types"/>
    <xsd:import namespace="http://schemas.microsoft.com/office/infopath/2007/PartnerControls"/>
    <xsd:element name="BusinessUnit" ma:index="8" ma:displayName="Business Unit" ma:default="Enterprise Communications" ma:format="Dropdown" ma:internalName="BusinessUnit">
      <xsd:simpleType>
        <xsd:restriction base="dms:Choice">
          <xsd:enumeration value="Enterprise Communications"/>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7222cb-f138-4cec-963a-8b0f590b44f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usinessUnit xmlns="347eb58b-9829-4dcf-afe6-9117afd8b32f">Enterprise Communications</BusinessUnit>
    <SharedWithUsers xmlns="347eb58b-9829-4dcf-afe6-9117afd8b32f">
      <UserInfo>
        <DisplayName>Sumi Pitroda</DisplayName>
        <AccountId>1086</AccountId>
        <AccountType/>
      </UserInfo>
    </SharedWithUsers>
  </documentManagement>
</p:properties>
</file>

<file path=customXml/itemProps1.xml><?xml version="1.0" encoding="utf-8"?>
<ds:datastoreItem xmlns:ds="http://schemas.openxmlformats.org/officeDocument/2006/customXml" ds:itemID="{C3FCACF2-1E57-4F32-B3F3-67E0701E73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7eb58b-9829-4dcf-afe6-9117afd8b32f"/>
    <ds:schemaRef ds:uri="827222cb-f138-4cec-963a-8b0f590b4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EB1EC7-85E3-49D8-8EF3-B3194F2E9E04}">
  <ds:schemaRefs>
    <ds:schemaRef ds:uri="http://schemas.microsoft.com/sharepoint/v3/contenttype/forms"/>
  </ds:schemaRefs>
</ds:datastoreItem>
</file>

<file path=customXml/itemProps3.xml><?xml version="1.0" encoding="utf-8"?>
<ds:datastoreItem xmlns:ds="http://schemas.openxmlformats.org/officeDocument/2006/customXml" ds:itemID="{E4B1DF0B-7ECB-459A-B8CE-B77B61AD354A}">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47eb58b-9829-4dcf-afe6-9117afd8b32f"/>
    <ds:schemaRef ds:uri="http://purl.org/dc/terms/"/>
    <ds:schemaRef ds:uri="http://schemas.openxmlformats.org/package/2006/metadata/core-properties"/>
    <ds:schemaRef ds:uri="827222cb-f138-4cec-963a-8b0f590b44f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15329</TotalTime>
  <Words>2596</Words>
  <Application>Microsoft Office PowerPoint</Application>
  <PresentationFormat>On-screen Show (16:9)</PresentationFormat>
  <Paragraphs>349</Paragraphs>
  <Slides>49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Times New Roman</vt:lpstr>
      <vt:lpstr>Custom Design</vt:lpstr>
      <vt:lpstr> Clinician Wellness Summit:  How do we support our clinicians being able to care for their patients? </vt:lpstr>
      <vt:lpstr>Negative forces pressing on physicians</vt:lpstr>
      <vt:lpstr>Burnout: Signs of Improvement</vt:lpstr>
      <vt:lpstr>How Do Physicians Compare?</vt:lpstr>
      <vt:lpstr>Why Burnout?</vt:lpstr>
      <vt:lpstr>What Causes Dissatisfaction?</vt:lpstr>
      <vt:lpstr>What Causes Dissatisfaction?</vt:lpstr>
      <vt:lpstr>Allocation of Physician Time: Part 1</vt:lpstr>
      <vt:lpstr>Allocation of Physician Time: Part 2</vt:lpstr>
      <vt:lpstr>“Pajama Time”: Saturday nights belong to EHRs</vt:lpstr>
      <vt:lpstr>Summary of Burnout Drivers</vt:lpstr>
      <vt:lpstr>Why Does Burnout Matter?</vt:lpstr>
      <vt:lpstr>Three More Studies: Patient Outcome Implications</vt:lpstr>
      <vt:lpstr>Physicians Leaving Practice and Profession Due to Burnout</vt:lpstr>
      <vt:lpstr>Projected physician shortfall of between 42,600 and 121,300</vt:lpstr>
      <vt:lpstr>Physician burnout is a symptom of system dysfunction</vt:lpstr>
      <vt:lpstr>How do we change?</vt:lpstr>
      <vt:lpstr>PowerPoint Presentation</vt:lpstr>
      <vt:lpstr>How do we support our physicians being able to care for their patients? </vt:lpstr>
      <vt:lpstr>PowerPoint Presentation</vt:lpstr>
      <vt:lpstr>For the Individual</vt:lpstr>
      <vt:lpstr>STEP 1: Take a deep breath and get organized</vt:lpstr>
      <vt:lpstr>STEP 2: Think about your practice or training from a different perspective</vt:lpstr>
      <vt:lpstr>STEP 3: Think about the big picture</vt:lpstr>
      <vt:lpstr>STEP 4: Find support and guidance in outside groups</vt:lpstr>
      <vt:lpstr>STEP 5: Find meaning outside of work</vt:lpstr>
      <vt:lpstr>For the Organization</vt:lpstr>
      <vt:lpstr>Evidence: organizational changes have bigger impact</vt:lpstr>
      <vt:lpstr>Seven steps to prevent burnout in your practice </vt:lpstr>
      <vt:lpstr>PowerPoint Presentation</vt:lpstr>
      <vt:lpstr>Practice Changes</vt:lpstr>
      <vt:lpstr>Transform Your Practice to Save 3-5 hours/day</vt:lpstr>
      <vt:lpstr>Team-based Documentation</vt:lpstr>
      <vt:lpstr>One Solution to Returning Joy to Practice </vt:lpstr>
      <vt:lpstr>Impact Calculators</vt:lpstr>
      <vt:lpstr>Conferences on Physician Health</vt:lpstr>
      <vt:lpstr>More Research Needed on Organization Solutions</vt:lpstr>
      <vt:lpstr>Joy in Medicine Recognition Program</vt:lpstr>
      <vt:lpstr>PowerPoint Presentation</vt:lpstr>
      <vt:lpstr>For the US Health System</vt:lpstr>
      <vt:lpstr>Debunking Regulatory Myths</vt:lpstr>
      <vt:lpstr>PowerPoint Presentation</vt:lpstr>
      <vt:lpstr>AMA EHR Efforts</vt:lpstr>
      <vt:lpstr>New Technologies Driven By Medical Science   </vt:lpstr>
      <vt:lpstr>Influencing the Development of New Healthcare Digital Technologies</vt:lpstr>
      <vt:lpstr>PowerPoint Presentation</vt:lpstr>
      <vt:lpstr>Identifying Opportunities in Vermont</vt:lpstr>
      <vt:lpstr>Contact Information</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Berk</dc:creator>
  <cp:lastModifiedBy>Jessa Barnard</cp:lastModifiedBy>
  <cp:revision>891</cp:revision>
  <cp:lastPrinted>2017-06-01T18:47:25Z</cp:lastPrinted>
  <dcterms:created xsi:type="dcterms:W3CDTF">2013-07-16T20:36:18Z</dcterms:created>
  <dcterms:modified xsi:type="dcterms:W3CDTF">2020-01-03T18:05:07Z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0x0101005E1CCBA65053F04188BF46954FAF508F</vt:lpwstr>
  </property>
</Properties>
</file>